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819" r:id="rId5"/>
  </p:sldMasterIdLst>
  <p:notesMasterIdLst>
    <p:notesMasterId r:id="rId52"/>
  </p:notesMasterIdLst>
  <p:handoutMasterIdLst>
    <p:handoutMasterId r:id="rId53"/>
  </p:handoutMasterIdLst>
  <p:sldIdLst>
    <p:sldId id="1117" r:id="rId6"/>
    <p:sldId id="1153" r:id="rId7"/>
    <p:sldId id="1137" r:id="rId8"/>
    <p:sldId id="1157" r:id="rId9"/>
    <p:sldId id="1168" r:id="rId10"/>
    <p:sldId id="1176" r:id="rId11"/>
    <p:sldId id="1139" r:id="rId12"/>
    <p:sldId id="1151" r:id="rId13"/>
    <p:sldId id="1124" r:id="rId14"/>
    <p:sldId id="1129" r:id="rId15"/>
    <p:sldId id="1158" r:id="rId16"/>
    <p:sldId id="1130" r:id="rId17"/>
    <p:sldId id="1131" r:id="rId18"/>
    <p:sldId id="1132" r:id="rId19"/>
    <p:sldId id="1154" r:id="rId20"/>
    <p:sldId id="1126" r:id="rId21"/>
    <p:sldId id="1133" r:id="rId22"/>
    <p:sldId id="1134" r:id="rId23"/>
    <p:sldId id="1171" r:id="rId24"/>
    <p:sldId id="1135" r:id="rId25"/>
    <p:sldId id="1172" r:id="rId26"/>
    <p:sldId id="1156" r:id="rId27"/>
    <p:sldId id="1136" r:id="rId28"/>
    <p:sldId id="1155" r:id="rId29"/>
    <p:sldId id="1127" r:id="rId30"/>
    <p:sldId id="1178" r:id="rId31"/>
    <p:sldId id="1179" r:id="rId32"/>
    <p:sldId id="1141" r:id="rId33"/>
    <p:sldId id="1142" r:id="rId34"/>
    <p:sldId id="1143" r:id="rId35"/>
    <p:sldId id="1152" r:id="rId36"/>
    <p:sldId id="1147" r:id="rId37"/>
    <p:sldId id="1144" r:id="rId38"/>
    <p:sldId id="1145" r:id="rId39"/>
    <p:sldId id="1146" r:id="rId40"/>
    <p:sldId id="1164" r:id="rId41"/>
    <p:sldId id="1165" r:id="rId42"/>
    <p:sldId id="1170" r:id="rId43"/>
    <p:sldId id="1173" r:id="rId44"/>
    <p:sldId id="1177" r:id="rId45"/>
    <p:sldId id="1159" r:id="rId46"/>
    <p:sldId id="1160" r:id="rId47"/>
    <p:sldId id="1175" r:id="rId48"/>
    <p:sldId id="1161" r:id="rId49"/>
    <p:sldId id="1180" r:id="rId50"/>
    <p:sldId id="114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C4C311A5-DAB1-F748-B055-DC5FA69C34CC}">
          <p14:sldIdLst>
            <p14:sldId id="1117"/>
            <p14:sldId id="1153"/>
          </p14:sldIdLst>
        </p14:section>
        <p14:section name="Public Cloud" id="{8ACF585A-5197-314A-8020-750F9B255F80}">
          <p14:sldIdLst>
            <p14:sldId id="1137"/>
            <p14:sldId id="1157"/>
            <p14:sldId id="1168"/>
            <p14:sldId id="1176"/>
            <p14:sldId id="1139"/>
            <p14:sldId id="1151"/>
            <p14:sldId id="1124"/>
            <p14:sldId id="1129"/>
            <p14:sldId id="1158"/>
            <p14:sldId id="1130"/>
            <p14:sldId id="1131"/>
            <p14:sldId id="1132"/>
            <p14:sldId id="1154"/>
            <p14:sldId id="1126"/>
            <p14:sldId id="1133"/>
            <p14:sldId id="1134"/>
            <p14:sldId id="1171"/>
            <p14:sldId id="1135"/>
            <p14:sldId id="1172"/>
            <p14:sldId id="1156"/>
            <p14:sldId id="1136"/>
            <p14:sldId id="1155"/>
            <p14:sldId id="1127"/>
            <p14:sldId id="1178"/>
            <p14:sldId id="1179"/>
          </p14:sldIdLst>
        </p14:section>
        <p14:section name="Integrated Public Cloud Solutions" id="{F1E92249-A98D-2A4F-A0D2-EA3CB5C589A7}">
          <p14:sldIdLst>
            <p14:sldId id="1141"/>
            <p14:sldId id="1142"/>
            <p14:sldId id="1143"/>
            <p14:sldId id="1152"/>
            <p14:sldId id="1147"/>
            <p14:sldId id="1144"/>
            <p14:sldId id="1145"/>
            <p14:sldId id="1146"/>
            <p14:sldId id="1164"/>
            <p14:sldId id="1165"/>
          </p14:sldIdLst>
        </p14:section>
        <p14:section name="Private Cloud" id="{568612D5-839F-854E-9BF2-19FE02F25989}">
          <p14:sldIdLst>
            <p14:sldId id="1170"/>
            <p14:sldId id="1173"/>
            <p14:sldId id="1177"/>
            <p14:sldId id="1159"/>
            <p14:sldId id="1160"/>
            <p14:sldId id="1175"/>
            <p14:sldId id="1161"/>
            <p14:sldId id="1180"/>
          </p14:sldIdLst>
        </p14:section>
        <p14:section name="Closing" id="{346B8238-1B3C-E14D-A881-AD5891AD7873}">
          <p14:sldIdLst>
            <p14:sldId id="114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A6C"/>
    <a:srgbClr val="EE7674"/>
    <a:srgbClr val="FF5B3A"/>
    <a:srgbClr val="FB984C"/>
    <a:srgbClr val="FF8F19"/>
    <a:srgbClr val="EE393A"/>
    <a:srgbClr val="FFFFFF"/>
    <a:srgbClr val="DA1F1E"/>
    <a:srgbClr val="323B46"/>
    <a:srgbClr val="ECED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4C1A8A3-306A-4EB7-A6B1-4F7E0EB9C5D6}">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54" autoAdjust="0"/>
    <p:restoredTop sz="58710" autoAdjust="0"/>
  </p:normalViewPr>
  <p:slideViewPr>
    <p:cSldViewPr snapToGrid="0" showGuides="1">
      <p:cViewPr varScale="1">
        <p:scale>
          <a:sx n="62" d="100"/>
          <a:sy n="62" d="100"/>
        </p:scale>
        <p:origin x="824" y="192"/>
      </p:cViewPr>
      <p:guideLst/>
    </p:cSldViewPr>
  </p:slideViewPr>
  <p:outlineViewPr>
    <p:cViewPr>
      <p:scale>
        <a:sx n="33" d="100"/>
        <a:sy n="33" d="100"/>
      </p:scale>
      <p:origin x="0" y="-2448"/>
    </p:cViewPr>
  </p:outlineViewPr>
  <p:notesTextViewPr>
    <p:cViewPr>
      <p:scale>
        <a:sx n="3" d="2"/>
        <a:sy n="3" d="2"/>
      </p:scale>
      <p:origin x="0" y="0"/>
    </p:cViewPr>
  </p:notesTextViewPr>
  <p:sorterViewPr>
    <p:cViewPr>
      <p:scale>
        <a:sx n="63" d="100"/>
        <a:sy n="63" d="100"/>
      </p:scale>
      <p:origin x="0" y="-1512"/>
    </p:cViewPr>
  </p:sorterViewPr>
  <p:notesViewPr>
    <p:cSldViewPr snapToGrid="0" showGuides="1">
      <p:cViewPr varScale="1">
        <p:scale>
          <a:sx n="81" d="100"/>
          <a:sy n="81" d="100"/>
        </p:scale>
        <p:origin x="282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2017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3/28/18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2017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a:t>
            </a:fld>
            <a:endParaRPr lang="en-US" dirty="0"/>
          </a:p>
        </p:txBody>
      </p:sp>
    </p:spTree>
    <p:extLst>
      <p:ext uri="{BB962C8B-B14F-4D97-AF65-F5344CB8AC3E}">
        <p14:creationId xmlns:p14="http://schemas.microsoft.com/office/powerpoint/2010/main" val="259045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b="1" dirty="0">
                <a:solidFill>
                  <a:schemeClr val="tx2">
                    <a:lumMod val="65000"/>
                    <a:lumOff val="35000"/>
                  </a:schemeClr>
                </a:solidFill>
                <a:latin typeface="Arial" panose="020B0604020202020204" pitchFamily="34" charset="0"/>
                <a:cs typeface="Arial" panose="020B0604020202020204" pitchFamily="34" charset="0"/>
              </a:rPr>
              <a:t>Tested &amp; Validated:</a:t>
            </a:r>
            <a:r>
              <a:rPr lang="en-US" sz="1200" b="1" baseline="0" dirty="0">
                <a:solidFill>
                  <a:schemeClr val="tx2">
                    <a:lumMod val="65000"/>
                    <a:lumOff val="35000"/>
                  </a:schemeClr>
                </a:solidFill>
                <a:latin typeface="Arial" panose="020B0604020202020204" pitchFamily="34" charset="0"/>
                <a:cs typeface="Arial" panose="020B0604020202020204" pitchFamily="34" charset="0"/>
              </a:rPr>
              <a:t> </a:t>
            </a:r>
            <a:r>
              <a:rPr lang="en-US" sz="12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Manual configuration of app services is time consuming and prone to error; cloud solution templates deploy app services in minutes that have been designed and tested by F5 experts following cloud best practices. </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200" b="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Simple &amp; Automated: </a:t>
            </a:r>
            <a:r>
              <a:rPr lang="en-US" sz="12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As infrastructural complexity increases, the need for automation &amp; orchestration intensifies. Templated app services can be easily integrated with 3</a:t>
            </a:r>
            <a:r>
              <a:rPr lang="en-US" sz="1200" baseline="300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rd</a:t>
            </a:r>
            <a:r>
              <a:rPr lang="en-US" sz="12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party automation tools to improve efficiency while reducing cost, variability and risk of deployments.</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200" b="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b="1"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Common Solutions Across Clouds: </a:t>
            </a:r>
            <a:r>
              <a:rPr lang="en-US" sz="12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Multi-cloud is becoming more and more prominent; F5 provides cloud solution template parity across cloud vendors to enable fast &amp; simple replication of app services across multiple cloud platforms.</a:t>
            </a:r>
          </a:p>
          <a:p>
            <a:pPr marL="0" marR="0" indent="0" algn="l" defTabSz="914400" rtl="0" eaLnBrk="1" fontAlgn="auto" latinLnBrk="0" hangingPunct="1">
              <a:lnSpc>
                <a:spcPct val="100000"/>
              </a:lnSpc>
              <a:spcBef>
                <a:spcPts val="0"/>
              </a:spcBef>
              <a:spcAft>
                <a:spcPts val="0"/>
              </a:spcAft>
              <a:buClrTx/>
              <a:buSzTx/>
              <a:buFont typeface="Arial" charset="0"/>
              <a:buNone/>
              <a:tabLst/>
              <a:defRPr/>
            </a:pPr>
            <a:endParaRPr lang="en-US" sz="1200" b="1"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a:p>
            <a:pPr marL="0" indent="0">
              <a:buFont typeface="Arial" charset="0"/>
              <a:buNone/>
            </a:pPr>
            <a:endParaRPr lang="en-US" sz="1200" dirty="0">
              <a:solidFill>
                <a:schemeClr val="tx2">
                  <a:lumMod val="65000"/>
                  <a:lumOff val="35000"/>
                </a:schemeClr>
              </a:solidFill>
              <a:latin typeface="Arial" panose="020B0604020202020204" pitchFamily="34" charset="0"/>
              <a:cs typeface="Arial" panose="020B0604020202020204" pitchFamily="34" charset="0"/>
            </a:endParaRPr>
          </a:p>
          <a:p>
            <a:pPr marL="0" indent="0">
              <a:buFont typeface="Arial" charset="0"/>
              <a:buNone/>
            </a:pPr>
            <a:endParaRPr lang="en-US" sz="1200" dirty="0">
              <a:solidFill>
                <a:schemeClr val="tx2">
                  <a:lumMod val="65000"/>
                  <a:lumOff val="35000"/>
                </a:schemeClr>
              </a:solidFill>
              <a:latin typeface="Arial" panose="020B0604020202020204" pitchFamily="34" charset="0"/>
              <a:cs typeface="Arial" panose="020B0604020202020204" pitchFamily="34" charset="0"/>
            </a:endParaRPr>
          </a:p>
          <a:p>
            <a:pPr marL="0" indent="0">
              <a:buFont typeface="Arial" charset="0"/>
              <a:buNone/>
            </a:pPr>
            <a:r>
              <a:rPr lang="en-US" sz="1200" dirty="0">
                <a:solidFill>
                  <a:schemeClr val="tx2">
                    <a:lumMod val="65000"/>
                    <a:lumOff val="35000"/>
                  </a:schemeClr>
                </a:solidFill>
                <a:latin typeface="Arial" panose="020B0604020202020204" pitchFamily="34" charset="0"/>
                <a:cs typeface="Arial" panose="020B0604020202020204" pitchFamily="34" charset="0"/>
              </a:rPr>
              <a:t>Additional points:</a:t>
            </a:r>
          </a:p>
          <a:p>
            <a:pPr marL="628650" lvl="1" indent="-171450">
              <a:buFont typeface="Arial" charset="0"/>
              <a:buChar char="•"/>
            </a:pPr>
            <a:r>
              <a:rPr lang="en-US" sz="1200" dirty="0">
                <a:solidFill>
                  <a:schemeClr val="tx2">
                    <a:lumMod val="65000"/>
                    <a:lumOff val="35000"/>
                  </a:schemeClr>
                </a:solidFill>
                <a:latin typeface="Arial" panose="020B0604020202020204" pitchFamily="34" charset="0"/>
                <a:cs typeface="Arial" panose="020B0604020202020204" pitchFamily="34" charset="0"/>
              </a:rPr>
              <a:t>No</a:t>
            </a:r>
            <a:r>
              <a:rPr lang="en-US" sz="1200" baseline="0" dirty="0">
                <a:solidFill>
                  <a:schemeClr val="tx2">
                    <a:lumMod val="65000"/>
                    <a:lumOff val="35000"/>
                  </a:schemeClr>
                </a:solidFill>
                <a:latin typeface="Arial" panose="020B0604020202020204" pitchFamily="34" charset="0"/>
                <a:cs typeface="Arial" panose="020B0604020202020204" pitchFamily="34" charset="0"/>
              </a:rPr>
              <a:t> prior knowledge of BIG-IP required to deploy</a:t>
            </a:r>
          </a:p>
          <a:p>
            <a:pPr marL="628650" lvl="1" indent="-171450">
              <a:buFont typeface="Arial" charset="0"/>
              <a:buChar char="•"/>
            </a:pPr>
            <a:endParaRPr lang="en-US" sz="1200" baseline="0" dirty="0">
              <a:solidFill>
                <a:schemeClr val="tx2">
                  <a:lumMod val="65000"/>
                  <a:lumOff val="35000"/>
                </a:schemeClr>
              </a:solidFill>
              <a:latin typeface="Arial" panose="020B0604020202020204" pitchFamily="34" charset="0"/>
              <a:cs typeface="Arial" panose="020B0604020202020204" pitchFamily="34" charset="0"/>
            </a:endParaRPr>
          </a:p>
          <a:p>
            <a:pPr marL="628650" lvl="1" indent="-171450">
              <a:buFont typeface="Arial" charset="0"/>
              <a:buChar char="•"/>
            </a:pPr>
            <a:r>
              <a:rPr lang="en-US" sz="1200" baseline="0" dirty="0">
                <a:solidFill>
                  <a:schemeClr val="tx2">
                    <a:lumMod val="65000"/>
                    <a:lumOff val="35000"/>
                  </a:schemeClr>
                </a:solidFill>
                <a:latin typeface="Arial" panose="020B0604020202020204" pitchFamily="34" charset="0"/>
                <a:cs typeface="Arial" panose="020B0604020202020204" pitchFamily="34" charset="0"/>
              </a:rPr>
              <a:t>T</a:t>
            </a:r>
            <a:r>
              <a:rPr lang="en-US" sz="1200" dirty="0">
                <a:solidFill>
                  <a:schemeClr val="tx2">
                    <a:lumMod val="65000"/>
                    <a:lumOff val="35000"/>
                  </a:schemeClr>
                </a:solidFill>
                <a:latin typeface="Arial" panose="020B0604020202020204" pitchFamily="34" charset="0"/>
                <a:cs typeface="Arial" panose="020B0604020202020204" pitchFamily="34" charset="0"/>
              </a:rPr>
              <a:t>emplates can also be customized to enable specific customer deployment requirements</a:t>
            </a:r>
          </a:p>
          <a:p>
            <a:pPr marL="628650" lvl="1" indent="-171450">
              <a:buFont typeface="Arial" charset="0"/>
              <a:buChar char="•"/>
            </a:pPr>
            <a:endParaRPr lang="en-US" sz="1200" dirty="0">
              <a:solidFill>
                <a:schemeClr val="tx2">
                  <a:lumMod val="65000"/>
                  <a:lumOff val="35000"/>
                </a:schemeClr>
              </a:solidFill>
              <a:latin typeface="Arial" panose="020B0604020202020204" pitchFamily="34" charset="0"/>
              <a:cs typeface="Arial" panose="020B0604020202020204" pitchFamily="34" charset="0"/>
            </a:endParaRPr>
          </a:p>
          <a:p>
            <a:pPr marL="628650" lvl="1" indent="-171450">
              <a:buFont typeface="Arial" charset="0"/>
              <a:buChar char="•"/>
            </a:pPr>
            <a:r>
              <a:rPr lang="en-US" sz="1200" dirty="0">
                <a:solidFill>
                  <a:schemeClr val="tx2">
                    <a:lumMod val="65000"/>
                    <a:lumOff val="35000"/>
                  </a:schemeClr>
                </a:solidFill>
                <a:latin typeface="Arial" panose="020B0604020202020204" pitchFamily="34" charset="0"/>
                <a:cs typeface="Arial" panose="020B0604020202020204" pitchFamily="34" charset="0"/>
              </a:rPr>
              <a:t>Templates can be combined with VE evaluation licenses, decreasing time spent deploying and increasing time spent evaluating. </a:t>
            </a: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1008282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7</a:t>
            </a:fld>
            <a:endParaRPr lang="en-US" dirty="0"/>
          </a:p>
        </p:txBody>
      </p:sp>
    </p:spTree>
    <p:extLst>
      <p:ext uri="{BB962C8B-B14F-4D97-AF65-F5344CB8AC3E}">
        <p14:creationId xmlns:p14="http://schemas.microsoft.com/office/powerpoint/2010/main" val="1345648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b="0" dirty="0"/>
              <a:t>Review at high level F5’s fully integrated public cloud security solutions for Azure</a:t>
            </a:r>
            <a:r>
              <a:rPr lang="en-US" b="0" baseline="0" dirty="0"/>
              <a:t>, bring in your SE if they want to go deeper on how these work.</a:t>
            </a:r>
          </a:p>
          <a:p>
            <a:endParaRPr lang="en-US" b="0" baseline="0" dirty="0"/>
          </a:p>
          <a:p>
            <a:r>
              <a:rPr lang="en-US" b="1" dirty="0"/>
              <a:t>Talking Points</a:t>
            </a:r>
          </a:p>
          <a:p>
            <a:r>
              <a:rPr lang="en-US" b="0" dirty="0"/>
              <a:t>F5</a:t>
            </a:r>
            <a:r>
              <a:rPr lang="en-US" b="0" baseline="0" dirty="0"/>
              <a:t> is striving to simplify the process of implementing advanced security in the public cloud. These solutions are deployable direct from the marketplace and are pre-configured by F5 experts, with the option to customize policies further to suit a customers individual requirements. Bring up shared responsibility model, and how security of the cloud is responsibility of the cloud provider, </a:t>
            </a:r>
            <a:r>
              <a:rPr lang="en-US" b="0" baseline="0" dirty="0" err="1"/>
              <a:t>secuirty</a:t>
            </a:r>
            <a:r>
              <a:rPr lang="en-US" b="0" baseline="0" dirty="0"/>
              <a:t> in the cloud (</a:t>
            </a:r>
            <a:r>
              <a:rPr lang="en-US" b="0" baseline="0" dirty="0" err="1"/>
              <a:t>secuirty</a:t>
            </a:r>
            <a:r>
              <a:rPr lang="en-US" b="0" baseline="0" dirty="0"/>
              <a:t> of applications/data) is responsibility of customer.</a:t>
            </a:r>
          </a:p>
          <a:p>
            <a:endParaRPr lang="en-US" b="0" baseline="0" dirty="0"/>
          </a:p>
          <a:p>
            <a:r>
              <a:rPr lang="en-US" b="0" baseline="0" dirty="0"/>
              <a:t>There are PAYG &amp; BYOL solutions, BYOL solutions require F5 Best license.</a:t>
            </a:r>
          </a:p>
          <a:p>
            <a:endParaRPr lang="en-US" b="0" baseline="0" dirty="0"/>
          </a:p>
          <a:p>
            <a:r>
              <a:rPr lang="en-US" b="0" baseline="0" dirty="0"/>
              <a:t>Deployable outside of, or inside ASC (Azure Security Centre – Azures security analytics/</a:t>
            </a:r>
            <a:r>
              <a:rPr lang="en-US" b="0" baseline="0" dirty="0" err="1"/>
              <a:t>visualisation</a:t>
            </a:r>
            <a:r>
              <a:rPr lang="en-US" b="0" baseline="0" dirty="0"/>
              <a:t> service), giving customer the flexibility to choose whether to leverage ASC or not.</a:t>
            </a:r>
            <a:endParaRPr lang="en-US" b="0" dirty="0"/>
          </a:p>
        </p:txBody>
      </p:sp>
      <p:sp>
        <p:nvSpPr>
          <p:cNvPr id="5" name="Footer Placeholder 4"/>
          <p:cNvSpPr>
            <a:spLocks noGrp="1"/>
          </p:cNvSpPr>
          <p:nvPr>
            <p:ph type="ftr" sz="quarter" idx="10"/>
          </p:nvPr>
        </p:nvSpPr>
        <p:spPr/>
        <p:txBody>
          <a:bodyPr/>
          <a:lstStyle/>
          <a:p>
            <a:r>
              <a:rPr lang="en-US"/>
              <a:t>© 2017 F5 Networks</a:t>
            </a:r>
            <a:endParaRPr lang="en-US" dirty="0"/>
          </a:p>
        </p:txBody>
      </p:sp>
      <p:sp>
        <p:nvSpPr>
          <p:cNvPr id="6" name="Slide Number Placeholder 5"/>
          <p:cNvSpPr>
            <a:spLocks noGrp="1"/>
          </p:cNvSpPr>
          <p:nvPr>
            <p:ph type="sldNum" sz="quarter" idx="11"/>
          </p:nvPr>
        </p:nvSpPr>
        <p:spPr/>
        <p:txBody>
          <a:bodyPr/>
          <a:lstStyle/>
          <a:p>
            <a:fld id="{8BA17A2C-01D8-4C3B-BAC4-10BA82BB3F55}" type="slidenum">
              <a:rPr lang="en-US" smtClean="0"/>
              <a:pPr/>
              <a:t>33</a:t>
            </a:fld>
            <a:endParaRPr lang="en-US" dirty="0"/>
          </a:p>
        </p:txBody>
      </p:sp>
    </p:spTree>
    <p:extLst>
      <p:ext uri="{BB962C8B-B14F-4D97-AF65-F5344CB8AC3E}">
        <p14:creationId xmlns:p14="http://schemas.microsoft.com/office/powerpoint/2010/main" val="839545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dirty="0"/>
              <a:t>Review at high level F5’s</a:t>
            </a:r>
            <a:r>
              <a:rPr lang="en-US" baseline="0" dirty="0"/>
              <a:t> fully integrated public cloud solutions for Access in Azure – bring in your SE if they want to know how it works.</a:t>
            </a:r>
          </a:p>
          <a:p>
            <a:endParaRPr lang="en-US" baseline="0" dirty="0"/>
          </a:p>
          <a:p>
            <a:endParaRPr lang="en-US" dirty="0"/>
          </a:p>
          <a:p>
            <a:r>
              <a:rPr lang="en-US" b="1" dirty="0"/>
              <a:t>Talking Points:</a:t>
            </a:r>
          </a:p>
          <a:p>
            <a:r>
              <a:rPr lang="en-US" dirty="0"/>
              <a:t>Provides federated access to Office 365 applications</a:t>
            </a:r>
            <a:r>
              <a:rPr lang="en-US" baseline="0" dirty="0"/>
              <a:t> in a customers public cloud, using their existing on-premise or cloud-hosted active directory via SAML2.0 – Keep user credentials and data in a safe/secure place of your choosing.</a:t>
            </a:r>
          </a:p>
          <a:p>
            <a:endParaRPr lang="en-US" dirty="0"/>
          </a:p>
          <a:p>
            <a:r>
              <a:rPr lang="en-US" dirty="0"/>
              <a:t>Comes pre-configured with BIG-IP APM, other APM</a:t>
            </a:r>
            <a:r>
              <a:rPr lang="en-US" baseline="0" dirty="0"/>
              <a:t> features such as SSO, MFA, Geo-location based access can be configured. BYOL solution requires BEST license.</a:t>
            </a:r>
            <a:endParaRPr lang="en-US" dirty="0"/>
          </a:p>
        </p:txBody>
      </p:sp>
      <p:sp>
        <p:nvSpPr>
          <p:cNvPr id="6" name="Footer Placeholder 5"/>
          <p:cNvSpPr>
            <a:spLocks noGrp="1"/>
          </p:cNvSpPr>
          <p:nvPr>
            <p:ph type="ftr" sz="quarter" idx="10"/>
          </p:nvPr>
        </p:nvSpPr>
        <p:spPr/>
        <p:txBody>
          <a:bodyPr/>
          <a:lstStyle/>
          <a:p>
            <a:r>
              <a:rPr lang="en-US"/>
              <a:t>© 2017 F5 Networks</a:t>
            </a:r>
            <a:endParaRPr lang="en-US" dirty="0"/>
          </a:p>
        </p:txBody>
      </p:sp>
      <p:sp>
        <p:nvSpPr>
          <p:cNvPr id="7" name="Slide Number Placeholder 6"/>
          <p:cNvSpPr>
            <a:spLocks noGrp="1"/>
          </p:cNvSpPr>
          <p:nvPr>
            <p:ph type="sldNum" sz="quarter" idx="11"/>
          </p:nvPr>
        </p:nvSpPr>
        <p:spPr/>
        <p:txBody>
          <a:bodyPr/>
          <a:lstStyle/>
          <a:p>
            <a:fld id="{8BA17A2C-01D8-4C3B-BAC4-10BA82BB3F55}" type="slidenum">
              <a:rPr lang="en-US" smtClean="0"/>
              <a:pPr/>
              <a:t>35</a:t>
            </a:fld>
            <a:endParaRPr lang="en-US" dirty="0"/>
          </a:p>
        </p:txBody>
      </p:sp>
    </p:spTree>
    <p:extLst>
      <p:ext uri="{BB962C8B-B14F-4D97-AF65-F5344CB8AC3E}">
        <p14:creationId xmlns:p14="http://schemas.microsoft.com/office/powerpoint/2010/main" val="91982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dirty="0"/>
              <a:t>Review at high level F5’s</a:t>
            </a:r>
            <a:r>
              <a:rPr lang="en-US" baseline="0" dirty="0"/>
              <a:t> fully integrated public cloud solutions for Access in Azure – bring in your SE if they want to know how it works.</a:t>
            </a:r>
          </a:p>
          <a:p>
            <a:endParaRPr lang="en-US" baseline="0" dirty="0"/>
          </a:p>
          <a:p>
            <a:endParaRPr lang="en-US" dirty="0"/>
          </a:p>
          <a:p>
            <a:r>
              <a:rPr lang="en-US" b="1" dirty="0"/>
              <a:t>Talking Points:</a:t>
            </a:r>
          </a:p>
          <a:p>
            <a:r>
              <a:rPr lang="en-US" dirty="0"/>
              <a:t>Provides federated access to Office 365 applications</a:t>
            </a:r>
            <a:r>
              <a:rPr lang="en-US" baseline="0" dirty="0"/>
              <a:t> in a customers public cloud, using their existing on-premise or cloud-hosted active directory via SAML2.0 – Keep user credentials and data in a safe/secure place of your choosing.</a:t>
            </a:r>
          </a:p>
          <a:p>
            <a:endParaRPr lang="en-US" dirty="0"/>
          </a:p>
          <a:p>
            <a:r>
              <a:rPr lang="en-US" dirty="0"/>
              <a:t>Comes pre-configured with BIG-IP APM, other APM</a:t>
            </a:r>
            <a:r>
              <a:rPr lang="en-US" baseline="0" dirty="0"/>
              <a:t> features such as SSO, MFA, Geo-location based access can be configured. BYOL solution requires BEST license.</a:t>
            </a:r>
            <a:endParaRPr lang="en-US" dirty="0"/>
          </a:p>
        </p:txBody>
      </p:sp>
      <p:sp>
        <p:nvSpPr>
          <p:cNvPr id="6" name="Footer Placeholder 5"/>
          <p:cNvSpPr>
            <a:spLocks noGrp="1"/>
          </p:cNvSpPr>
          <p:nvPr>
            <p:ph type="ftr" sz="quarter" idx="10"/>
          </p:nvPr>
        </p:nvSpPr>
        <p:spPr/>
        <p:txBody>
          <a:bodyPr/>
          <a:lstStyle/>
          <a:p>
            <a:r>
              <a:rPr lang="en-US"/>
              <a:t>© 2017 F5 Networks</a:t>
            </a:r>
            <a:endParaRPr lang="en-US" dirty="0"/>
          </a:p>
        </p:txBody>
      </p:sp>
      <p:sp>
        <p:nvSpPr>
          <p:cNvPr id="7" name="Slide Number Placeholder 6"/>
          <p:cNvSpPr>
            <a:spLocks noGrp="1"/>
          </p:cNvSpPr>
          <p:nvPr>
            <p:ph type="sldNum" sz="quarter" idx="11"/>
          </p:nvPr>
        </p:nvSpPr>
        <p:spPr/>
        <p:txBody>
          <a:bodyPr/>
          <a:lstStyle/>
          <a:p>
            <a:fld id="{8BA17A2C-01D8-4C3B-BAC4-10BA82BB3F55}" type="slidenum">
              <a:rPr lang="en-US" smtClean="0"/>
              <a:pPr/>
              <a:t>36</a:t>
            </a:fld>
            <a:endParaRPr lang="en-US" dirty="0"/>
          </a:p>
        </p:txBody>
      </p:sp>
    </p:spTree>
    <p:extLst>
      <p:ext uri="{BB962C8B-B14F-4D97-AF65-F5344CB8AC3E}">
        <p14:creationId xmlns:p14="http://schemas.microsoft.com/office/powerpoint/2010/main" val="119434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a:t>
            </a:r>
          </a:p>
          <a:p>
            <a:r>
              <a:rPr lang="en-US" dirty="0"/>
              <a:t>Review at high level F5’s</a:t>
            </a:r>
            <a:r>
              <a:rPr lang="en-US" baseline="0" dirty="0"/>
              <a:t> fully integrated public cloud solutions for Access in Azure – bring in your SE if they want to know how it works.</a:t>
            </a:r>
          </a:p>
          <a:p>
            <a:endParaRPr lang="en-US" baseline="0" dirty="0"/>
          </a:p>
          <a:p>
            <a:endParaRPr lang="en-US" dirty="0"/>
          </a:p>
          <a:p>
            <a:r>
              <a:rPr lang="en-US" b="1" dirty="0"/>
              <a:t>Talking Points:</a:t>
            </a:r>
          </a:p>
          <a:p>
            <a:r>
              <a:rPr lang="en-US" dirty="0"/>
              <a:t>Provides federated access to Office 365 applications</a:t>
            </a:r>
            <a:r>
              <a:rPr lang="en-US" baseline="0" dirty="0"/>
              <a:t> in a customers public cloud, using their existing on-premise or cloud-hosted active directory via SAML2.0 – Keep user credentials and data in a safe/secure place of your choosing.</a:t>
            </a:r>
          </a:p>
          <a:p>
            <a:endParaRPr lang="en-US" dirty="0"/>
          </a:p>
          <a:p>
            <a:r>
              <a:rPr lang="en-US" dirty="0"/>
              <a:t>Comes pre-configured with BIG-IP APM, other APM</a:t>
            </a:r>
            <a:r>
              <a:rPr lang="en-US" baseline="0" dirty="0"/>
              <a:t> features such as SSO, MFA, Geo-location based access can be configured. BYOL solution requires BEST license.</a:t>
            </a:r>
            <a:endParaRPr lang="en-US" dirty="0"/>
          </a:p>
        </p:txBody>
      </p:sp>
      <p:sp>
        <p:nvSpPr>
          <p:cNvPr id="6" name="Footer Placeholder 5"/>
          <p:cNvSpPr>
            <a:spLocks noGrp="1"/>
          </p:cNvSpPr>
          <p:nvPr>
            <p:ph type="ftr" sz="quarter" idx="10"/>
          </p:nvPr>
        </p:nvSpPr>
        <p:spPr/>
        <p:txBody>
          <a:bodyPr/>
          <a:lstStyle/>
          <a:p>
            <a:r>
              <a:rPr lang="en-US"/>
              <a:t>© 2017 F5 Networks</a:t>
            </a:r>
            <a:endParaRPr lang="en-US" dirty="0"/>
          </a:p>
        </p:txBody>
      </p:sp>
      <p:sp>
        <p:nvSpPr>
          <p:cNvPr id="7" name="Slide Number Placeholder 6"/>
          <p:cNvSpPr>
            <a:spLocks noGrp="1"/>
          </p:cNvSpPr>
          <p:nvPr>
            <p:ph type="sldNum" sz="quarter" idx="11"/>
          </p:nvPr>
        </p:nvSpPr>
        <p:spPr/>
        <p:txBody>
          <a:bodyPr/>
          <a:lstStyle/>
          <a:p>
            <a:fld id="{8BA17A2C-01D8-4C3B-BAC4-10BA82BB3F55}" type="slidenum">
              <a:rPr lang="en-US" smtClean="0"/>
              <a:pPr/>
              <a:t>37</a:t>
            </a:fld>
            <a:endParaRPr lang="en-US" dirty="0"/>
          </a:p>
        </p:txBody>
      </p:sp>
    </p:spTree>
    <p:extLst>
      <p:ext uri="{BB962C8B-B14F-4D97-AF65-F5344CB8AC3E}">
        <p14:creationId xmlns:p14="http://schemas.microsoft.com/office/powerpoint/2010/main" val="159154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40</a:t>
            </a:fld>
            <a:endParaRPr lang="en-US" dirty="0"/>
          </a:p>
        </p:txBody>
      </p:sp>
    </p:spTree>
    <p:extLst>
      <p:ext uri="{BB962C8B-B14F-4D97-AF65-F5344CB8AC3E}">
        <p14:creationId xmlns:p14="http://schemas.microsoft.com/office/powerpoint/2010/main" val="92958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46</a:t>
            </a:fld>
            <a:endParaRPr lang="en-US" dirty="0"/>
          </a:p>
        </p:txBody>
      </p:sp>
    </p:spTree>
    <p:extLst>
      <p:ext uri="{BB962C8B-B14F-4D97-AF65-F5344CB8AC3E}">
        <p14:creationId xmlns:p14="http://schemas.microsoft.com/office/powerpoint/2010/main" val="1761773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100000">
                      <a:schemeClr val="tx1"/>
                    </a:gs>
                    <a:gs pos="0">
                      <a:schemeClr val="tx1"/>
                    </a:gs>
                  </a:gsLst>
                  <a:lin ang="5400000" scaled="1"/>
                </a:gradFill>
              </a:defRPr>
            </a:lvl1pPr>
          </a:lstStyle>
          <a:p>
            <a:pPr marL="0" lvl="0"/>
            <a:r>
              <a:rPr lang="en-US" dirty="0"/>
              <a:t>Speaker Name, Job Title</a:t>
            </a:r>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tx1">
                        <a:alpha val="50000"/>
                      </a:schemeClr>
                    </a:gs>
                    <a:gs pos="100000">
                      <a:schemeClr val="tx1">
                        <a:alpha val="50000"/>
                      </a:schemeClr>
                    </a:gs>
                  </a:gsLst>
                  <a:lin ang="5400000" scaled="1"/>
                </a:gradFill>
                <a:latin typeface="Arial" panose="020B0604020202020204" pitchFamily="34" charset="0"/>
                <a:cs typeface="Arial" panose="020B0604020202020204" pitchFamily="34" charset="0"/>
              </a:rPr>
              <a:t>PRESENTED BY:</a:t>
            </a:r>
          </a:p>
        </p:txBody>
      </p:sp>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4"/>
          <p:cNvGrpSpPr>
            <a:grpSpLocks noChangeAspect="1"/>
          </p:cNvGrpSpPr>
          <p:nvPr userDrawn="1"/>
        </p:nvGrpSpPr>
        <p:grpSpPr bwMode="white">
          <a:xfrm>
            <a:off x="8248650" y="6078538"/>
            <a:ext cx="3468688" cy="431800"/>
            <a:chOff x="5196" y="3829"/>
            <a:chExt cx="2185" cy="272"/>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Text Placeholder 53"/>
          <p:cNvSpPr>
            <a:spLocks noGrp="1"/>
          </p:cNvSpPr>
          <p:nvPr>
            <p:ph type="body" sz="quarter" idx="12" hasCustomPrompt="1"/>
          </p:nvPr>
        </p:nvSpPr>
        <p:spPr>
          <a:xfrm>
            <a:off x="304800" y="998779"/>
            <a:ext cx="4775200" cy="579437"/>
          </a:xfrm>
        </p:spPr>
        <p:txBody>
          <a:bodyPr/>
          <a:lstStyle>
            <a:lvl1pPr>
              <a:buNone/>
              <a:defRPr sz="180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spTree>
    <p:extLst>
      <p:ext uri="{BB962C8B-B14F-4D97-AF65-F5344CB8AC3E}">
        <p14:creationId xmlns:p14="http://schemas.microsoft.com/office/powerpoint/2010/main" val="97272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cxnSp>
        <p:nvCxnSpPr>
          <p:cNvPr id="5" name="Straight Connector 4"/>
          <p:cNvCxnSpPr/>
          <p:nvPr userDrawn="1"/>
        </p:nvCxnSpPr>
        <p:spPr>
          <a:xfrm>
            <a:off x="569595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7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2017 F5 Networks</a:t>
            </a:r>
            <a:endParaRPr lang="en-US" dirty="0"/>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light)">
    <p:bg>
      <p:bgRef idx="1001">
        <a:schemeClr val="bg1"/>
      </p:bgRef>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26087">
                      <a:schemeClr val="bg1">
                        <a:lumMod val="50000"/>
                      </a:schemeClr>
                    </a:gs>
                    <a:gs pos="69000">
                      <a:schemeClr val="bg1">
                        <a:lumMod val="50000"/>
                      </a:schemeClr>
                    </a:gs>
                  </a:gsLst>
                  <a:lin ang="5400000" scaled="1"/>
                </a:gradFill>
              </a:defRPr>
            </a:lvl1pPr>
          </a:lstStyle>
          <a:p>
            <a:r>
              <a:rPr lang="en-US"/>
              <a:t>© 2017 F5 Networks</a:t>
            </a:r>
            <a:endParaRPr lang="en-US" dirty="0"/>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26087">
                      <a:schemeClr val="bg1">
                        <a:lumMod val="50000"/>
                      </a:schemeClr>
                    </a:gs>
                    <a:gs pos="69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72713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2017 F5 Networks</a:t>
            </a:r>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pic>
        <p:nvPicPr>
          <p:cNvPr id="5" name="Picture 4"/>
          <p:cNvPicPr>
            <a:picLocks noChangeAspect="1"/>
          </p:cNvPicPr>
          <p:nvPr userDrawn="1"/>
        </p:nvPicPr>
        <p:blipFill>
          <a:blip r:embed="rId2">
            <a:lum bright="22000"/>
          </a:blip>
          <a:stretch>
            <a:fillRect/>
          </a:stretch>
        </p:blipFill>
        <p:spPr>
          <a:xfrm>
            <a:off x="0" y="484632"/>
            <a:ext cx="12192000" cy="5946832"/>
          </a:xfrm>
          <a:prstGeom prst="rect">
            <a:avLst/>
          </a:prstGeom>
        </p:spPr>
      </p:pic>
    </p:spTree>
    <p:extLst>
      <p:ext uri="{BB962C8B-B14F-4D97-AF65-F5344CB8AC3E}">
        <p14:creationId xmlns:p14="http://schemas.microsoft.com/office/powerpoint/2010/main" val="15412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5 Penultimate Slide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03586" y="1998303"/>
            <a:ext cx="3384828" cy="2658194"/>
          </a:xfrm>
          <a:prstGeom prst="rect">
            <a:avLst/>
          </a:prstGeom>
        </p:spPr>
      </p:pic>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9662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060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100000">
                      <a:schemeClr val="bg1"/>
                    </a:gs>
                    <a:gs pos="0">
                      <a:schemeClr val="bg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100000">
                      <a:schemeClr val="bg1"/>
                    </a:gs>
                    <a:gs pos="0">
                      <a:schemeClr val="bg1"/>
                    </a:gs>
                  </a:gsLst>
                  <a:lin ang="5400000" scaled="1"/>
                </a:gra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63231"/>
          </a:xfrm>
          <a:noFill/>
        </p:spPr>
        <p:txBody>
          <a:bodyPr wrap="square" lIns="155448" tIns="155448" rIns="155448" bIns="155448" rtlCol="0">
            <a:spAutoFit/>
          </a:bodyPr>
          <a:lstStyle>
            <a:lvl1pPr>
              <a:buFontTx/>
              <a:buNone/>
              <a:defRPr lang="en-US" sz="18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grpSp>
        <p:nvGrpSpPr>
          <p:cNvPr id="4" name="Group 4"/>
          <p:cNvGrpSpPr>
            <a:grpSpLocks noChangeAspect="1"/>
          </p:cNvGrpSpPr>
          <p:nvPr userDrawn="1"/>
        </p:nvGrpSpPr>
        <p:grpSpPr bwMode="white">
          <a:xfrm>
            <a:off x="8248650" y="6076951"/>
            <a:ext cx="3468688" cy="434975"/>
            <a:chOff x="5196" y="3828"/>
            <a:chExt cx="2185" cy="274"/>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219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7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946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5687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17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67150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60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cxnSp>
        <p:nvCxnSpPr>
          <p:cNvPr id="5" name="Straight Connector 4"/>
          <p:cNvCxnSpPr/>
          <p:nvPr userDrawn="1"/>
        </p:nvCxnSpPr>
        <p:spPr bwMode="white">
          <a:xfrm>
            <a:off x="5695950" y="4062248"/>
            <a:ext cx="800100" cy="0"/>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5"/>
          <p:cNvSpPr>
            <a:spLocks noGrp="1"/>
          </p:cNvSpPr>
          <p:nvPr>
            <p:ph type="title" hasCustomPrompt="1"/>
          </p:nvPr>
        </p:nvSpPr>
        <p:spPr>
          <a:xfrm>
            <a:off x="1409700" y="2461074"/>
            <a:ext cx="9372600" cy="1371600"/>
          </a:xfrm>
        </p:spPr>
        <p:txBody>
          <a:bodyPr vert="horz" lIns="155448" tIns="155448" rIns="155448" bIns="155448" rtlCol="0" anchor="b" anchorCtr="0">
            <a:noAutofit/>
          </a:bodyPr>
          <a:lstStyle>
            <a:lvl1pPr algn="ctr">
              <a:defRPr lang="en-US" sz="6600" cap="all" spc="-200" baseline="0" smtClean="0">
                <a:gradFill>
                  <a:gsLst>
                    <a:gs pos="0">
                      <a:schemeClr val="tx1"/>
                    </a:gs>
                    <a:gs pos="100000">
                      <a:schemeClr val="tx1"/>
                    </a:gs>
                  </a:gsLst>
                  <a:lin ang="5400000" scaled="1"/>
                </a:gradFill>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6092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bg1"/>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spTree>
    <p:extLst>
      <p:ext uri="{BB962C8B-B14F-4D97-AF65-F5344CB8AC3E}">
        <p14:creationId xmlns:p14="http://schemas.microsoft.com/office/powerpoint/2010/main" val="117082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2421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37519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96673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2017 F5 Networks</a:t>
            </a:r>
            <a:endParaRPr lang="en-US" dirty="0"/>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pic>
        <p:nvPicPr>
          <p:cNvPr id="8" name="Picture 7"/>
          <p:cNvPicPr>
            <a:picLocks noChangeAspect="1"/>
          </p:cNvPicPr>
          <p:nvPr userDrawn="1"/>
        </p:nvPicPr>
        <p:blipFill>
          <a:blip r:embed="rId2">
            <a:lum bright="74000"/>
          </a:blip>
          <a:stretch>
            <a:fillRect/>
          </a:stretch>
        </p:blipFill>
        <p:spPr bwMode="auto">
          <a:xfrm>
            <a:off x="0" y="484632"/>
            <a:ext cx="12192000" cy="5946832"/>
          </a:xfrm>
          <a:prstGeom prst="rect">
            <a:avLst/>
          </a:prstGeom>
        </p:spPr>
      </p:pic>
    </p:spTree>
    <p:extLst>
      <p:ext uri="{BB962C8B-B14F-4D97-AF65-F5344CB8AC3E}">
        <p14:creationId xmlns:p14="http://schemas.microsoft.com/office/powerpoint/2010/main" val="4371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5 Penultimate Slide (light)">
    <p:bg>
      <p:bgPr>
        <a:solidFill>
          <a:schemeClr val="bg1"/>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7" name="Picture 4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98242" y="1998303"/>
            <a:ext cx="3390172" cy="2658194"/>
          </a:xfrm>
          <a:prstGeom prst="rect">
            <a:avLst/>
          </a:prstGeom>
        </p:spPr>
      </p:pic>
    </p:spTree>
    <p:extLst>
      <p:ext uri="{BB962C8B-B14F-4D97-AF65-F5344CB8AC3E}">
        <p14:creationId xmlns:p14="http://schemas.microsoft.com/office/powerpoint/2010/main" val="146479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5 End Slide (light)">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499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EAC7576-111D-8B41-919E-87FD0EEA24E3}" type="datetimeFigureOut">
              <a:rPr lang="en-US" smtClean="0"/>
              <a:t>3/28/18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E5DD0-B057-7149-A89D-BD8F4A044A26}" type="slidenum">
              <a:rPr lang="en-US" smtClean="0"/>
              <a:t>‹#›</a:t>
            </a:fld>
            <a:endParaRPr lang="en-US"/>
          </a:p>
        </p:txBody>
      </p:sp>
    </p:spTree>
    <p:extLst>
      <p:ext uri="{BB962C8B-B14F-4D97-AF65-F5344CB8AC3E}">
        <p14:creationId xmlns:p14="http://schemas.microsoft.com/office/powerpoint/2010/main" val="17518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2017 F5 Networks</a:t>
            </a:r>
            <a:endParaRPr lang="en-US" dirty="0"/>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cxnSp>
        <p:nvCxnSpPr>
          <p:cNvPr id="5" name="Straight Connector 4"/>
          <p:cNvCxnSpPr/>
          <p:nvPr userDrawn="1"/>
        </p:nvCxnSpPr>
        <p:spPr>
          <a:xfrm>
            <a:off x="5695950" y="4062248"/>
            <a:ext cx="800100" cy="0"/>
          </a:xfrm>
          <a:prstGeom prst="line">
            <a:avLst/>
          </a:prstGeom>
          <a:ln w="1143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itle 5"/>
          <p:cNvSpPr>
            <a:spLocks noGrp="1"/>
          </p:cNvSpPr>
          <p:nvPr>
            <p:ph type="title" hasCustomPrompt="1"/>
          </p:nvPr>
        </p:nvSpPr>
        <p:spPr>
          <a:xfrm>
            <a:off x="1409700" y="246107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408443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Click to 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2017 F5 Networks</a:t>
            </a:r>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dk1" tx1="lt1" bg2="dk2" tx2="lt2" accent1="accent1" accent2="accent2" accent3="accent3" accent4="accent4" accent5="accent5" accent6="accent6" hlink="hlink" folHlink="folHlink"/>
  <p:sldLayoutIdLst>
    <p:sldLayoutId id="2147483775" r:id="rId1"/>
    <p:sldLayoutId id="2147483813" r:id="rId2"/>
    <p:sldLayoutId id="2147483740" r:id="rId3"/>
    <p:sldLayoutId id="2147483814" r:id="rId4"/>
    <p:sldLayoutId id="2147483815" r:id="rId5"/>
    <p:sldLayoutId id="2147483739" r:id="rId6"/>
    <p:sldLayoutId id="2147483816" r:id="rId7"/>
    <p:sldLayoutId id="2147483817" r:id="rId8"/>
    <p:sldLayoutId id="2147483749" r:id="rId9"/>
    <p:sldLayoutId id="2147483818" r:id="rId10"/>
    <p:sldLayoutId id="2147483752" r:id="rId11"/>
    <p:sldLayoutId id="2147483754" r:id="rId12"/>
    <p:sldLayoutId id="2147483759" r:id="rId13"/>
    <p:sldLayoutId id="2147483760" r:id="rId14"/>
    <p:sldLayoutId id="2147483771" r:id="rId15"/>
    <p:sldLayoutId id="214748383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4641861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6" r:id="rId16"/>
    <p:sldLayoutId id="214748383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F5Networks/f5-aws-cloudformation/tree/master/supported/standalone/2nic#prerequisites" TargetMode="External"/><Relationship Id="rId2" Type="http://schemas.openxmlformats.org/officeDocument/2006/relationships/hyperlink" Target="https://github.com/F5Networks/f5-aws-cloudformation/tree/master/supported/standalone/1nic" TargetMode="Externa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5Networks/f5-aws-cloudformation/tree/master/supported/standalone/3nic#prerequisites" TargetMode="External"/><Relationship Id="rId2" Type="http://schemas.openxmlformats.org/officeDocument/2006/relationships/hyperlink" Target="https://github.com/F5Networks/f5-aws-cloudformation/tree/master/supported/standalone/3nic" TargetMode="External"/><Relationship Id="rId1" Type="http://schemas.openxmlformats.org/officeDocument/2006/relationships/slideLayout" Target="../slideLayouts/slideLayout33.xml"/><Relationship Id="rId4" Type="http://schemas.openxmlformats.org/officeDocument/2006/relationships/image" Target="../media/image27.tiff"/></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F5Networks/f5-aws-cloudformation/tree/master/supported/cluster/2nic/same-az-ha" TargetMode="External"/><Relationship Id="rId2" Type="http://schemas.openxmlformats.org/officeDocument/2006/relationships/hyperlink" Target="https://github.com/F5Networks/f5-aws-cloudformation/tree/master/supported/cluster/2nic/same-az-ha#prerequisites-and-configuration-notes" TargetMode="External"/><Relationship Id="rId1" Type="http://schemas.openxmlformats.org/officeDocument/2006/relationships/slideLayout" Target="../slideLayouts/slideLayout33.xml"/><Relationship Id="rId5" Type="http://schemas.openxmlformats.org/officeDocument/2006/relationships/image" Target="../media/image29.png"/><Relationship Id="rId4" Type="http://schemas.openxmlformats.org/officeDocument/2006/relationships/image" Target="../media/image28.tiff"/></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5Networks/f5-aws-cloudformation/tree/master/supported/cluster/2nic/across-az-ha" TargetMode="External"/><Relationship Id="rId2" Type="http://schemas.openxmlformats.org/officeDocument/2006/relationships/hyperlink" Target="https://github.com/F5Networks/f5-aws-cloudformation/tree/master/supported/cluster/2nic/across-az-ha#prerequisites" TargetMode="External"/><Relationship Id="rId1" Type="http://schemas.openxmlformats.org/officeDocument/2006/relationships/slideLayout" Target="../slideLayouts/slideLayout33.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5Networks/f5-aws-cloudformation/tree/master/supported/solutions/autoscale/waf#prerequisites" TargetMode="External"/><Relationship Id="rId2" Type="http://schemas.openxmlformats.org/officeDocument/2006/relationships/image" Target="../media/image31.tiff"/><Relationship Id="rId1" Type="http://schemas.openxmlformats.org/officeDocument/2006/relationships/slideLayout" Target="../slideLayouts/slideLayout33.xml"/><Relationship Id="rId4" Type="http://schemas.openxmlformats.org/officeDocument/2006/relationships/hyperlink" Target="https://github.com/F5Networks/f5-aws-cloudformation/tree/master/supported/solutions/autoscale/waf"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5Networks/f5-aws-cloudformation/tree/master/supported/solutions/autoscale/ltm" TargetMode="External"/><Relationship Id="rId2" Type="http://schemas.openxmlformats.org/officeDocument/2006/relationships/hyperlink" Target="https://github.com/F5Networks/f5-aws-cloudformation/tree/master/supported/solutions/autoscale/ltm#prerequisites" TargetMode="External"/><Relationship Id="rId1" Type="http://schemas.openxmlformats.org/officeDocument/2006/relationships/slideLayout" Target="../slideLayouts/slideLayout33.xml"/><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5Networks/f5-azure-arm-templates/blob/master/supported/standalone/1nic/readme.md" TargetMode="External"/><Relationship Id="rId2" Type="http://schemas.openxmlformats.org/officeDocument/2006/relationships/hyperlink" Target="https://github.com/F5Networks/f5-azure-arm-templates/tree/master/supported/standalone/1nic/new_stack#prerequisites-and-configuration-notes" TargetMode="External"/><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33.tiff"/></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F5Networks/f5-azure-arm-templates/tree/master/supported/standalone/2nic" TargetMode="External"/><Relationship Id="rId2" Type="http://schemas.openxmlformats.org/officeDocument/2006/relationships/hyperlink" Target="https://github.com/F5Networks/f5-azure-arm-templates/tree/master/supported/standalone/2nic/new_stack#prerequisites-and-configuration-notes" TargetMode="External"/><Relationship Id="rId1" Type="http://schemas.openxmlformats.org/officeDocument/2006/relationships/slideLayout" Target="../slideLayouts/slideLayout3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5Networks/f5-azure-arm-templates/tree/master/supported/standalone/2nic" TargetMode="External"/><Relationship Id="rId2" Type="http://schemas.openxmlformats.org/officeDocument/2006/relationships/hyperlink" Target="https://github.com/F5Networks/f5-azure-arm-templates/tree/master/supported/standalone/3nic/new_stack#prerequisites-and-configuration-notes" TargetMode="External"/><Relationship Id="rId1" Type="http://schemas.openxmlformats.org/officeDocument/2006/relationships/slideLayout" Target="../slideLayouts/slideLayout3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F5Networks/f5-azure-arm-templates/tree/master/supported/standalone/n-nic/new_stack#prerequisites-and-configuration-notes" TargetMode="External"/><Relationship Id="rId2" Type="http://schemas.openxmlformats.org/officeDocument/2006/relationships/hyperlink" Target="https://github.com/F5Networks/f5-azure-arm-templates/tree/master/supported/standalone/n-nic/new_stack" TargetMode="External"/><Relationship Id="rId1" Type="http://schemas.openxmlformats.org/officeDocument/2006/relationships/slideLayout" Target="../slideLayouts/slideLayout33.xml"/><Relationship Id="rId4" Type="http://schemas.openxmlformats.org/officeDocument/2006/relationships/image" Target="../media/image37.tiff"/></Relationships>
</file>

<file path=ppt/slides/_rels/slide2.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5" Type="http://schemas.openxmlformats.org/officeDocument/2006/relationships/image" Target="../media/image2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 Id="rId14" Type="http://schemas.openxmlformats.org/officeDocument/2006/relationships/image" Target="../media/image19.tiff"/></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F5Networks/f5-azure-arm-templates/tree/master/experimental/cluster/1nic" TargetMode="External"/><Relationship Id="rId2" Type="http://schemas.openxmlformats.org/officeDocument/2006/relationships/hyperlink" Target="https://github.com/F5Networks/f5-azure-arm-templates/tree/master/supported/cluster/1nic/new_stack#prerequisites-and-configuration-notes" TargetMode="External"/><Relationship Id="rId1" Type="http://schemas.openxmlformats.org/officeDocument/2006/relationships/slideLayout" Target="../slideLayouts/slideLayout3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F5Networks/f5-azure-arm-templates/tree/master/experimental/cluster/1nic" TargetMode="External"/><Relationship Id="rId2" Type="http://schemas.openxmlformats.org/officeDocument/2006/relationships/hyperlink" Target="https://github.com/F5Networks/f5-azure-arm-templates/tree/master/supported/cluster/3nic/new_stack#prerequisites-and-configuration-notes" TargetMode="External"/><Relationship Id="rId1" Type="http://schemas.openxmlformats.org/officeDocument/2006/relationships/slideLayout" Target="../slideLayouts/slideLayout3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github.com/F5Networks/f5-azure-arm-templates/tree/master/supported/ha-avset/new_stack" TargetMode="External"/><Relationship Id="rId1" Type="http://schemas.openxmlformats.org/officeDocument/2006/relationships/slideLayout" Target="../slideLayouts/slideLayout33.xml"/><Relationship Id="rId4" Type="http://schemas.openxmlformats.org/officeDocument/2006/relationships/hyperlink" Target="https://github.com/F5Networks/f5-azure-arm-templates/tree/master/supported/ha-avset/new_stack#prerequisites-and-configuration-note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F5Networks/f5-azure-arm-templates/tree/master/supported/solutions/autoscale/ltm" TargetMode="External"/><Relationship Id="rId2" Type="http://schemas.openxmlformats.org/officeDocument/2006/relationships/hyperlink" Target="https://github.com/F5Networks/f5-azure-arm-templates/tree/master/supported/solutions/autoscale/ltm/new_stack#prerequisites-and-configuration-notes" TargetMode="External"/><Relationship Id="rId1" Type="http://schemas.openxmlformats.org/officeDocument/2006/relationships/slideLayout" Target="../slideLayouts/slideLayout3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hyperlink" Target="https://github.com/F5Networks/f5-azure-arm-templates/tree/master/supported/solutions/autoscale/waf" TargetMode="External"/><Relationship Id="rId1" Type="http://schemas.openxmlformats.org/officeDocument/2006/relationships/slideLayout" Target="../slideLayouts/slideLayout33.xml"/><Relationship Id="rId4" Type="http://schemas.openxmlformats.org/officeDocument/2006/relationships/hyperlink" Target="https://github.com/F5Networks/f5-azure-arm-templates/tree/master/supported/solutions/autoscale/waf/new_stack#prerequisites-and-configuration-not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F5Networks/f5-google-gdm-templates/tree/master/supported/standalone/1nic" TargetMode="External"/><Relationship Id="rId2" Type="http://schemas.openxmlformats.org/officeDocument/2006/relationships/hyperlink" Target="https://github.com/F5Networks/f5-google-gdm-templates/tree/master/supported/standalone/1nic#prerequisites-and-notes" TargetMode="External"/><Relationship Id="rId1" Type="http://schemas.openxmlformats.org/officeDocument/2006/relationships/slideLayout" Target="../slideLayouts/slideLayout33.xml"/><Relationship Id="rId5" Type="http://schemas.openxmlformats.org/officeDocument/2006/relationships/image" Target="../media/image43.png"/><Relationship Id="rId4" Type="http://schemas.openxmlformats.org/officeDocument/2006/relationships/image" Target="../media/image42.tiff"/></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F5Networks/f5-google-gdm-templates/tree/master/supported/standalone/2nic/existing_stack#prerequisites" TargetMode="External"/><Relationship Id="rId2" Type="http://schemas.openxmlformats.org/officeDocument/2006/relationships/hyperlink" Target="https://github.com/F5Networks/f5-google-gdm-templates/tree/master/supported/standalone/2nic/existing_stack" TargetMode="External"/><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F5Networks/f5-google-gdm-templates/tree/master/supported/standalone/3nic/existing_stack#prerequisites" TargetMode="External"/><Relationship Id="rId2" Type="http://schemas.openxmlformats.org/officeDocument/2006/relationships/hyperlink" Target="https://github.com/F5Networks/f5-google-gdm-templates/tree/master/supported/standalone/3nic/existing_stack" TargetMode="External"/><Relationship Id="rId1" Type="http://schemas.openxmlformats.org/officeDocument/2006/relationships/slideLayout" Target="../slideLayouts/slideLayout33.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5networks" TargetMode="External"/><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arketplace.microsoft.com/en-us/marketplace/apps/f5-networks.f5-web-application-firewall?tab=Overview" TargetMode="External"/><Relationship Id="rId2" Type="http://schemas.openxmlformats.org/officeDocument/2006/relationships/hyperlink" Target="https://azuremarketplace.microsoft.com/en-us/marketplace/apps/f5-networks.f5-o365-federation-byol?tab=Overview" TargetMode="External"/><Relationship Id="rId1" Type="http://schemas.openxmlformats.org/officeDocument/2006/relationships/slideLayout" Target="../slideLayouts/slideLayout18.xml"/><Relationship Id="rId6" Type="http://schemas.openxmlformats.org/officeDocument/2006/relationships/hyperlink" Target="https://azuremarketplace.microsoft.com/en-us/marketplace/apps/f5-networks.f5-waf-solutions?tab=Overview" TargetMode="External"/><Relationship Id="rId5" Type="http://schemas.openxmlformats.org/officeDocument/2006/relationships/hyperlink" Target="https://aws.amazon.com/marketplace/pp/B071GSJP9P?qid=1501540346371&amp;sr=0-6&amp;ref_=srh_res_product_title" TargetMode="External"/><Relationship Id="rId4" Type="http://schemas.openxmlformats.org/officeDocument/2006/relationships/hyperlink" Target="https://azuremarketplace.microsoft.com/en-us/marketplace/apps/f5-networks.f5-waf-tier2-payg?tab=Overview"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1" TargetMode="External"/><Relationship Id="rId1" Type="http://schemas.openxmlformats.org/officeDocument/2006/relationships/slideLayout" Target="../slideLayouts/slideLayout18.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hyperlink" Target="https://azuremarketplace.microsoft.com/en-us/marketplace/apps/f5-networks.f5-web-application-firewall?tab=Overview" TargetMode="External"/><Relationship Id="rId5" Type="http://schemas.openxmlformats.org/officeDocument/2006/relationships/hyperlink" Target="https://azure.microsoft.com/en-us/services/security-center/" TargetMode="Externa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3.xml"/><Relationship Id="rId6" Type="http://schemas.openxmlformats.org/officeDocument/2006/relationships/hyperlink" Target="https://azuremarketplace.microsoft.com/en-us/marketplace/apps/f5-networks.f5-waf-tier2-byol?tab=Overview" TargetMode="External"/><Relationship Id="rId5" Type="http://schemas.openxmlformats.org/officeDocument/2006/relationships/hyperlink" Target="https://azuremarketplace.microsoft.com/en-us/marketplace/apps/f5-networks.f5-waf-tier2-payg?tab=Overview" TargetMode="Externa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azuremarketplace.microsoft.com/en-us/marketplace/apps/f5-networks.f5-o365-federation-payg?tab=Overview"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hyperlink" Target="https://azuremarketplace.microsoft.com/en-us/marketplace/apps/f5-networks.f5-o365-federation-byol?tab=PlansAndPrice" TargetMode="Externa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hyperlink" Target="https://azuremarketplace.microsoft.com/en-us/marketplace/apps/f5-networks.f5-ltm-autoscale-solutions?tab=Overview" TargetMode="Externa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hyperlink" Target="https://azuremarketplace.microsoft.com/en-us/marketplace/apps/f5-networks.f5-waf-solutions?tab=Overview" TargetMode="Externa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59.tiff"/><Relationship Id="rId5" Type="http://schemas.openxmlformats.org/officeDocument/2006/relationships/image" Target="../media/image58.tiff"/><Relationship Id="rId4" Type="http://schemas.openxmlformats.org/officeDocument/2006/relationships/image" Target="../media/image57.tiff"/></Relationships>
</file>

<file path=ppt/slides/_rels/slide4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hyperlink" Target="https://github.com/F5Networks/f5-openstack-hot/tree/master/supported/templates/standalone/1nic#prerequisites-and-configuration-notes" TargetMode="External"/><Relationship Id="rId1" Type="http://schemas.openxmlformats.org/officeDocument/2006/relationships/slideLayout" Target="../slideLayouts/slideLayout33.xml"/><Relationship Id="rId6" Type="http://schemas.openxmlformats.org/officeDocument/2006/relationships/hyperlink" Target="https://github.com/F5Networks/f5-openstack-hot/tree/master/supported/templates/standalone/2nic" TargetMode="External"/><Relationship Id="rId5" Type="http://schemas.openxmlformats.org/officeDocument/2006/relationships/hyperlink" Target="https://github.com/F5Networks/f5-openstack-hot/tree/master/supported/templates/standalone/1nic" TargetMode="Externa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F5Networks/f5-openstack-hot/tree/master/supported/templates/standalone/2nic#prerequisites-and-configuration-notes" TargetMode="External"/><Relationship Id="rId1" Type="http://schemas.openxmlformats.org/officeDocument/2006/relationships/slideLayout" Target="../slideLayouts/slideLayout33.xml"/><Relationship Id="rId4" Type="http://schemas.openxmlformats.org/officeDocument/2006/relationships/hyperlink" Target="https://github.com/F5Networks/f5-openstack-hot/tree/master/supported/templates/standalone/2nic"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F5Networks/f5-openstack-hot/tree/master/supported/templates/standalone/nnic" TargetMode="External"/><Relationship Id="rId2" Type="http://schemas.openxmlformats.org/officeDocument/2006/relationships/hyperlink" Target="https://github.com/F5Networks/f5-openstack-hot/tree/master/supported/templates/standalone/nnic#prerequisites-and-configuration-notes" TargetMode="External"/><Relationship Id="rId1" Type="http://schemas.openxmlformats.org/officeDocument/2006/relationships/slideLayout" Target="../slideLayouts/slideLayout33.xml"/><Relationship Id="rId4" Type="http://schemas.openxmlformats.org/officeDocument/2006/relationships/image" Target="../media/image37.tiff"/></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F5Networks/f5-openstack-hot/tree/master/supported/templates/cluster/2nic#prerequisites-and-configuration-notes" TargetMode="External"/><Relationship Id="rId2" Type="http://schemas.openxmlformats.org/officeDocument/2006/relationships/image" Target="../media/image29.png"/><Relationship Id="rId1" Type="http://schemas.openxmlformats.org/officeDocument/2006/relationships/slideLayout" Target="../slideLayouts/slideLayout33.xml"/><Relationship Id="rId4" Type="http://schemas.openxmlformats.org/officeDocument/2006/relationships/hyperlink" Target="https://github.com/F5Networks/f5-openstack-hot/tree/master/supported/templates/cluster/2nic"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F5Networks/f5-azure-arm-templates/blob/master/supported/standalone/1nic/readme.md" TargetMode="External"/><Relationship Id="rId2" Type="http://schemas.openxmlformats.org/officeDocument/2006/relationships/hyperlink" Target="https://github.com/F5Networks/f5-azure-arm-templates/tree/master/supported/standalone/1nic/new_stack#prerequisites-and-configuration-notes" TargetMode="External"/><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33.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24.tiff"/><Relationship Id="rId4" Type="http://schemas.openxmlformats.org/officeDocument/2006/relationships/image" Target="../media/image2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F5Networks/f5-aws-cloudformation/tree/master/supported/standalone/1nic#prerequisites" TargetMode="External"/><Relationship Id="rId2" Type="http://schemas.openxmlformats.org/officeDocument/2006/relationships/hyperlink" Target="https://github.com/F5Networks/f5-aws-cloudformation/tree/master/supported/standalone/1nic" TargetMode="External"/><Relationship Id="rId1" Type="http://schemas.openxmlformats.org/officeDocument/2006/relationships/slideLayout" Target="../slideLayouts/slideLayout3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355094" y="4743097"/>
            <a:ext cx="7603286" cy="1975926"/>
          </a:xfrm>
        </p:spPr>
        <p:txBody>
          <a:bodyPr/>
          <a:lstStyle/>
          <a:p>
            <a:pPr algn="l"/>
            <a:r>
              <a:rPr lang="en-US" dirty="0">
                <a:solidFill>
                  <a:schemeClr val="bg1"/>
                </a:solidFill>
                <a:latin typeface="Arial" charset="0"/>
                <a:ea typeface="Arial" charset="0"/>
                <a:cs typeface="Arial" charset="0"/>
              </a:rPr>
              <a:t>Cloud Solution Templates</a:t>
            </a:r>
            <a:endParaRPr lang="en-US" b="1" dirty="0">
              <a:solidFill>
                <a:schemeClr val="bg1"/>
              </a:solidFill>
              <a:latin typeface="Arial" charset="0"/>
              <a:ea typeface="Arial" charset="0"/>
              <a:cs typeface="Arial" charset="0"/>
            </a:endParaRPr>
          </a:p>
        </p:txBody>
      </p:sp>
      <p:grpSp>
        <p:nvGrpSpPr>
          <p:cNvPr id="6" name="Group 5"/>
          <p:cNvGrpSpPr/>
          <p:nvPr/>
        </p:nvGrpSpPr>
        <p:grpSpPr>
          <a:xfrm>
            <a:off x="10803380" y="379028"/>
            <a:ext cx="913610" cy="840498"/>
            <a:chOff x="10803380" y="379028"/>
            <a:chExt cx="913610" cy="840498"/>
          </a:xfrm>
        </p:grpSpPr>
        <p:sp>
          <p:nvSpPr>
            <p:cNvPr id="7" name="Freeform 6"/>
            <p:cNvSpPr>
              <a:spLocks noEditPoints="1"/>
            </p:cNvSpPr>
            <p:nvPr/>
          </p:nvSpPr>
          <p:spPr bwMode="gray">
            <a:xfrm>
              <a:off x="11652625" y="1008621"/>
              <a:ext cx="64365" cy="63428"/>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10803380" y="379028"/>
              <a:ext cx="840497" cy="840498"/>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rgbClr val="D6010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10848373" y="481512"/>
              <a:ext cx="763009" cy="630217"/>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4354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10</a:t>
            </a:fld>
            <a:endParaRPr lang="en-US"/>
          </a:p>
        </p:txBody>
      </p:sp>
      <p:sp>
        <p:nvSpPr>
          <p:cNvPr id="6" name="Rectangle 5"/>
          <p:cNvSpPr/>
          <p:nvPr/>
        </p:nvSpPr>
        <p:spPr>
          <a:xfrm>
            <a:off x="6099243" y="0"/>
            <a:ext cx="6092758" cy="6857999"/>
          </a:xfrm>
          <a:prstGeom prst="rect">
            <a:avLst/>
          </a:prstGeom>
          <a:solidFill>
            <a:schemeClr val="accent2">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231344" y="-84914"/>
            <a:ext cx="8049813"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2-NIC BIG-IP VE Deployment on AWS</a:t>
            </a:r>
          </a:p>
        </p:txBody>
      </p:sp>
      <p:sp>
        <p:nvSpPr>
          <p:cNvPr id="9" name="TextBox 8"/>
          <p:cNvSpPr txBox="1"/>
          <p:nvPr/>
        </p:nvSpPr>
        <p:spPr>
          <a:xfrm>
            <a:off x="137906" y="527433"/>
            <a:ext cx="9644179"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single, standalone BIG-IP device(s) with two network interfaces</a:t>
            </a:r>
          </a:p>
        </p:txBody>
      </p:sp>
      <p:sp>
        <p:nvSpPr>
          <p:cNvPr id="2" name="TextBox 1"/>
          <p:cNvSpPr txBox="1"/>
          <p:nvPr/>
        </p:nvSpPr>
        <p:spPr>
          <a:xfrm>
            <a:off x="8156677" y="6036375"/>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2"/>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2" name="TextBox 11"/>
          <p:cNvSpPr txBox="1"/>
          <p:nvPr/>
        </p:nvSpPr>
        <p:spPr>
          <a:xfrm>
            <a:off x="5630717" y="3789680"/>
            <a:ext cx="1121846" cy="683264"/>
          </a:xfrm>
          <a:prstGeom prst="rect">
            <a:avLst/>
          </a:prstGeom>
          <a:noFill/>
        </p:spPr>
        <p:txBody>
          <a:bodyPr wrap="none" lIns="155448" tIns="155448" rIns="155448" bIns="155448" rtlCol="0">
            <a:spAutoFit/>
          </a:bodyPr>
          <a:lstStyle/>
          <a:p>
            <a:pPr marL="800100" lvl="1" indent="-342900">
              <a:buFont typeface="Arial" charset="0"/>
              <a:buChar char="•"/>
            </a:pP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5" name="TextBox 14"/>
          <p:cNvSpPr txBox="1"/>
          <p:nvPr/>
        </p:nvSpPr>
        <p:spPr>
          <a:xfrm>
            <a:off x="6315053" y="1097718"/>
            <a:ext cx="5657893" cy="2663293"/>
          </a:xfrm>
          <a:prstGeom prst="rect">
            <a:avLst/>
          </a:prstGeom>
          <a:noFill/>
        </p:spPr>
        <p:txBody>
          <a:bodyPr wrap="square" lIns="155448" tIns="155448" rIns="155448" bIns="155448" rtlCol="0">
            <a:spAutoFit/>
          </a:bodyPr>
          <a:lstStyle/>
          <a:p>
            <a:pPr marL="0" lvl="1"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pre-existing AWS VPC, where traffic automatically flows via the VE to the application servers. The BIG-IP instance operates with 2 network interfaces, </a:t>
            </a:r>
            <a:r>
              <a:rPr lang="en-US" sz="1500" b="1" dirty="0">
                <a:solidFill>
                  <a:schemeClr val="tx2"/>
                </a:solidFill>
                <a:latin typeface="Franklin Gothic Book" charset="0"/>
                <a:ea typeface="Franklin Gothic Book" charset="0"/>
                <a:cs typeface="Franklin Gothic Book" charset="0"/>
              </a:rPr>
              <a:t>One for management &amp; data-plane traffic from the internet and another for traffic from the AWS network providing greater autonomy to control the management functions</a:t>
            </a:r>
            <a:endParaRPr lang="en-US" sz="1600" b="1" dirty="0">
              <a:solidFill>
                <a:schemeClr val="tx2"/>
              </a:solidFill>
              <a:latin typeface="Franklin Gothic Book" charset="0"/>
              <a:ea typeface="Franklin Gothic Book" charset="0"/>
              <a:cs typeface="Franklin Gothic Book" charset="0"/>
            </a:endParaRP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Pre-requisites to this template can be found </a:t>
            </a:r>
            <a:r>
              <a:rPr lang="en-US" sz="1600" b="1" dirty="0">
                <a:solidFill>
                  <a:schemeClr val="tx2"/>
                </a:solidFill>
                <a:latin typeface="Franklin Gothic Book" charset="0"/>
                <a:ea typeface="Franklin Gothic Book" charset="0"/>
                <a:cs typeface="Franklin Gothic Book" charset="0"/>
                <a:hlinkClick r:id="rId3"/>
              </a:rPr>
              <a:t>here</a:t>
            </a:r>
            <a:endParaRPr lang="en-US" sz="1400" dirty="0">
              <a:solidFill>
                <a:schemeClr val="tx2"/>
              </a:solidFill>
              <a:latin typeface="Franklin Gothic Book" charset="0"/>
              <a:ea typeface="Franklin Gothic Book" charset="0"/>
              <a:cs typeface="Franklin Gothic Book" charset="0"/>
            </a:endParaRPr>
          </a:p>
        </p:txBody>
      </p:sp>
      <p:sp>
        <p:nvSpPr>
          <p:cNvPr id="11" name="TextBox 10"/>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 </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32603" y="1097718"/>
            <a:ext cx="3905674" cy="4962127"/>
          </a:xfrm>
          <a:prstGeom prst="rect">
            <a:avLst/>
          </a:prstGeom>
        </p:spPr>
      </p:pic>
    </p:spTree>
    <p:extLst>
      <p:ext uri="{BB962C8B-B14F-4D97-AF65-F5344CB8AC3E}">
        <p14:creationId xmlns:p14="http://schemas.microsoft.com/office/powerpoint/2010/main" val="25848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11</a:t>
            </a:fld>
            <a:endParaRPr lang="en-US"/>
          </a:p>
        </p:txBody>
      </p:sp>
      <p:sp>
        <p:nvSpPr>
          <p:cNvPr id="6" name="Rectangle 5"/>
          <p:cNvSpPr/>
          <p:nvPr/>
        </p:nvSpPr>
        <p:spPr>
          <a:xfrm>
            <a:off x="6099243" y="0"/>
            <a:ext cx="6092758" cy="6857999"/>
          </a:xfrm>
          <a:prstGeom prst="rect">
            <a:avLst/>
          </a:prstGeom>
          <a:solidFill>
            <a:schemeClr val="accent2">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231344" y="-84914"/>
            <a:ext cx="8049813"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3-NIC BIG-IP VE Deployment on AWS</a:t>
            </a:r>
          </a:p>
        </p:txBody>
      </p:sp>
      <p:sp>
        <p:nvSpPr>
          <p:cNvPr id="9" name="TextBox 8"/>
          <p:cNvSpPr txBox="1"/>
          <p:nvPr/>
        </p:nvSpPr>
        <p:spPr>
          <a:xfrm>
            <a:off x="137906" y="527433"/>
            <a:ext cx="9644179"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single, standalone BIG-IP device(s) with two network interfaces</a:t>
            </a:r>
          </a:p>
        </p:txBody>
      </p:sp>
      <p:sp>
        <p:nvSpPr>
          <p:cNvPr id="2" name="TextBox 1"/>
          <p:cNvSpPr txBox="1"/>
          <p:nvPr/>
        </p:nvSpPr>
        <p:spPr>
          <a:xfrm>
            <a:off x="8156677" y="6036375"/>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2"/>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2" name="TextBox 11"/>
          <p:cNvSpPr txBox="1"/>
          <p:nvPr/>
        </p:nvSpPr>
        <p:spPr>
          <a:xfrm>
            <a:off x="5630717" y="3789680"/>
            <a:ext cx="1121846" cy="683264"/>
          </a:xfrm>
          <a:prstGeom prst="rect">
            <a:avLst/>
          </a:prstGeom>
          <a:noFill/>
        </p:spPr>
        <p:txBody>
          <a:bodyPr wrap="none" lIns="155448" tIns="155448" rIns="155448" bIns="155448" rtlCol="0">
            <a:spAutoFit/>
          </a:bodyPr>
          <a:lstStyle/>
          <a:p>
            <a:pPr marL="800100" lvl="1" indent="-342900">
              <a:buFont typeface="Arial" charset="0"/>
              <a:buChar char="•"/>
            </a:pP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5" name="TextBox 14"/>
          <p:cNvSpPr txBox="1"/>
          <p:nvPr/>
        </p:nvSpPr>
        <p:spPr>
          <a:xfrm>
            <a:off x="6315053" y="1097718"/>
            <a:ext cx="5657893" cy="3637919"/>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pre-existing AWS VPC, where traffic automatically flows via the VE to the application servers. The BIG-IP VE instance operates with 3 network interfaces and is most similar to an ‘</a:t>
            </a:r>
            <a:r>
              <a:rPr lang="en-US" sz="1600" b="1" dirty="0" err="1">
                <a:solidFill>
                  <a:schemeClr val="tx2"/>
                </a:solidFill>
                <a:latin typeface="Franklin Gothic Book" charset="0"/>
                <a:ea typeface="Franklin Gothic Book" charset="0"/>
                <a:cs typeface="Franklin Gothic Book" charset="0"/>
              </a:rPr>
              <a:t>on-premise</a:t>
            </a:r>
            <a:r>
              <a:rPr lang="en-US" sz="1600" b="1" dirty="0">
                <a:solidFill>
                  <a:schemeClr val="tx2"/>
                </a:solidFill>
                <a:latin typeface="Franklin Gothic Book" charset="0"/>
                <a:ea typeface="Franklin Gothic Book" charset="0"/>
                <a:cs typeface="Franklin Gothic Book" charset="0"/>
              </a:rPr>
              <a:t>’ deployment, with one interface for management, one for front-end application traffic and one for back end application traffic</a:t>
            </a:r>
            <a:endParaRPr lang="en-US" sz="1600" dirty="0">
              <a:solidFill>
                <a:schemeClr val="tx2"/>
              </a:solidFill>
              <a:latin typeface="Franklin Gothic Book" charset="0"/>
              <a:ea typeface="Franklin Gothic Book" charset="0"/>
              <a:cs typeface="Franklin Gothic Book" charset="0"/>
            </a:endParaRP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Multi-NIC configurations are necessary when deploying multiple applications on different IP addresses, or multi-tenant configurations.</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Pre-requisites to this template can be found </a:t>
            </a:r>
            <a:r>
              <a:rPr lang="en-US" sz="1600" b="1" dirty="0">
                <a:solidFill>
                  <a:schemeClr val="tx2"/>
                </a:solidFill>
                <a:latin typeface="Franklin Gothic Book" charset="0"/>
                <a:ea typeface="Franklin Gothic Book" charset="0"/>
                <a:cs typeface="Franklin Gothic Book" charset="0"/>
                <a:hlinkClick r:id="rId3"/>
              </a:rPr>
              <a:t>here</a:t>
            </a:r>
            <a:endParaRPr lang="en-US" sz="1400" dirty="0">
              <a:solidFill>
                <a:schemeClr val="tx2"/>
              </a:solidFill>
              <a:latin typeface="Franklin Gothic Book" charset="0"/>
              <a:ea typeface="Franklin Gothic Book" charset="0"/>
              <a:cs typeface="Franklin Gothic Book" charset="0"/>
            </a:endParaRPr>
          </a:p>
        </p:txBody>
      </p:sp>
      <p:sp>
        <p:nvSpPr>
          <p:cNvPr id="11" name="TextBox 10"/>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 </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3" name="Picture 2"/>
          <p:cNvPicPr>
            <a:picLocks noChangeAspect="1"/>
          </p:cNvPicPr>
          <p:nvPr/>
        </p:nvPicPr>
        <p:blipFill>
          <a:blip r:embed="rId4"/>
          <a:stretch>
            <a:fillRect/>
          </a:stretch>
        </p:blipFill>
        <p:spPr>
          <a:xfrm>
            <a:off x="737167" y="1085396"/>
            <a:ext cx="4696546" cy="5039360"/>
          </a:xfrm>
          <a:prstGeom prst="rect">
            <a:avLst/>
          </a:prstGeom>
        </p:spPr>
      </p:pic>
    </p:spTree>
    <p:extLst>
      <p:ext uri="{BB962C8B-B14F-4D97-AF65-F5344CB8AC3E}">
        <p14:creationId xmlns:p14="http://schemas.microsoft.com/office/powerpoint/2010/main" val="283136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96000" y="1"/>
            <a:ext cx="6092758" cy="6857999"/>
          </a:xfrm>
          <a:prstGeom prst="rect">
            <a:avLst/>
          </a:prstGeom>
          <a:solidFill>
            <a:schemeClr val="accent2">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Rectangle 7"/>
          <p:cNvSpPr/>
          <p:nvPr/>
        </p:nvSpPr>
        <p:spPr>
          <a:xfrm>
            <a:off x="0" y="-8087"/>
            <a:ext cx="12192000" cy="10166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9" name="Title 1"/>
          <p:cNvSpPr txBox="1">
            <a:spLocks/>
          </p:cNvSpPr>
          <p:nvPr/>
        </p:nvSpPr>
        <p:spPr>
          <a:xfrm>
            <a:off x="-648996" y="-98053"/>
            <a:ext cx="12912436" cy="812402"/>
          </a:xfrm>
          <a:prstGeom prst="rect">
            <a:avLst/>
          </a:prstGeom>
        </p:spPr>
        <p:txBody>
          <a:bodyPr vert="horz" lIns="155448" tIns="155448" rIns="155448" bIns="155448" rtlCol="0" anchor="b" anchorCtr="0">
            <a:no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Clustered Deployment of 2 BIG-IP VE’s on AWS (Same AZ)</a:t>
            </a:r>
          </a:p>
        </p:txBody>
      </p:sp>
      <p:sp>
        <p:nvSpPr>
          <p:cNvPr id="10" name="TextBox 9"/>
          <p:cNvSpPr txBox="1"/>
          <p:nvPr/>
        </p:nvSpPr>
        <p:spPr>
          <a:xfrm>
            <a:off x="137906" y="527433"/>
            <a:ext cx="9144106"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BIG-IP’s in parallel in the same AZ for increased availability</a:t>
            </a:r>
          </a:p>
        </p:txBody>
      </p:sp>
      <p:sp>
        <p:nvSpPr>
          <p:cNvPr id="11" name="TextBox 10"/>
          <p:cNvSpPr txBox="1"/>
          <p:nvPr/>
        </p:nvSpPr>
        <p:spPr>
          <a:xfrm>
            <a:off x="6292001" y="1083535"/>
            <a:ext cx="5700755" cy="3602012"/>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Launches and configures two BIG-IP VE’s in a single availability zone in an Active-standby arrangement for high availability, such that should one BIG-IP fail, traffic is automatically re-directed to the unaffected device until the issue is resolved.</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The BIG-IP instance operates with 2 network interfaces:</a:t>
            </a:r>
          </a:p>
          <a:p>
            <a:pPr marL="742950" lvl="1" indent="-285750">
              <a:spcBef>
                <a:spcPts val="1000"/>
              </a:spcBef>
              <a:buClr>
                <a:schemeClr val="tx2"/>
              </a:buClr>
              <a:buFont typeface="Wingdings" charset="2"/>
              <a:buChar char="Ø"/>
              <a:tabLst>
                <a:tab pos="7080250" algn="l"/>
              </a:tabLst>
            </a:pPr>
            <a:r>
              <a:rPr lang="en-US" sz="1500" dirty="0">
                <a:solidFill>
                  <a:schemeClr val="tx2"/>
                </a:solidFill>
                <a:latin typeface="Franklin Gothic Book" charset="0"/>
                <a:ea typeface="Franklin Gothic Book" charset="0"/>
                <a:cs typeface="Franklin Gothic Book" charset="0"/>
              </a:rPr>
              <a:t>One for management &amp; data-plane traffic from the internet</a:t>
            </a:r>
          </a:p>
          <a:p>
            <a:pPr marL="742950" lvl="1" indent="-285750">
              <a:spcBef>
                <a:spcPts val="1000"/>
              </a:spcBef>
              <a:buClr>
                <a:schemeClr val="tx2"/>
              </a:buClr>
              <a:buFont typeface="Wingdings" charset="2"/>
              <a:buChar char="Ø"/>
              <a:tabLst>
                <a:tab pos="7080250" algn="l"/>
              </a:tabLst>
            </a:pPr>
            <a:r>
              <a:rPr lang="en-US" sz="1500" dirty="0">
                <a:solidFill>
                  <a:schemeClr val="tx2"/>
                </a:solidFill>
                <a:latin typeface="Franklin Gothic Book" charset="0"/>
                <a:ea typeface="Franklin Gothic Book" charset="0"/>
                <a:cs typeface="Franklin Gothic Book" charset="0"/>
              </a:rPr>
              <a:t>Another for traffic from the AWS network</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b="1" dirty="0">
                <a:solidFill>
                  <a:schemeClr val="tx2"/>
                </a:solidFill>
                <a:latin typeface="Franklin Gothic Book" charset="0"/>
                <a:ea typeface="Franklin Gothic Book" charset="0"/>
                <a:cs typeface="Franklin Gothic Book" charset="0"/>
              </a:rPr>
              <a:t>Pre-requisites to this template can be found </a:t>
            </a:r>
            <a:r>
              <a:rPr lang="en-US" b="1" dirty="0">
                <a:solidFill>
                  <a:schemeClr val="tx2"/>
                </a:solidFill>
                <a:latin typeface="Franklin Gothic Book" charset="0"/>
                <a:ea typeface="Franklin Gothic Book" charset="0"/>
                <a:cs typeface="Franklin Gothic Book" charset="0"/>
                <a:hlinkClick r:id="rId2"/>
              </a:rPr>
              <a:t>here</a:t>
            </a:r>
            <a:endParaRPr lang="en-US" sz="1600" dirty="0">
              <a:solidFill>
                <a:schemeClr val="tx2"/>
              </a:solidFill>
              <a:latin typeface="Franklin Gothic Book" charset="0"/>
              <a:ea typeface="Franklin Gothic Book" charset="0"/>
              <a:cs typeface="Franklin Gothic Book" charset="0"/>
            </a:endParaRPr>
          </a:p>
        </p:txBody>
      </p:sp>
      <p:sp>
        <p:nvSpPr>
          <p:cNvPr id="12" name="TextBox 11"/>
          <p:cNvSpPr txBox="1"/>
          <p:nvPr/>
        </p:nvSpPr>
        <p:spPr>
          <a:xfrm>
            <a:off x="8185965" y="6084770"/>
            <a:ext cx="2383074" cy="683264"/>
          </a:xfrm>
          <a:prstGeom prst="rect">
            <a:avLst/>
          </a:prstGeom>
          <a:noFill/>
        </p:spPr>
        <p:txBody>
          <a:bodyPr wrap="square" lIns="155448" tIns="155448" rIns="155448" bIns="155448" rtlCol="0">
            <a:spAutoFit/>
          </a:bodyPr>
          <a:lstStyle/>
          <a:p>
            <a:r>
              <a:rPr lang="en-US" sz="240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3" name="TextBox 12"/>
          <p:cNvSpPr txBox="1"/>
          <p:nvPr/>
        </p:nvSpPr>
        <p:spPr>
          <a:xfrm>
            <a:off x="545942" y="6124548"/>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8+ hours </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grpSp>
        <p:nvGrpSpPr>
          <p:cNvPr id="2" name="Group 1"/>
          <p:cNvGrpSpPr/>
          <p:nvPr/>
        </p:nvGrpSpPr>
        <p:grpSpPr>
          <a:xfrm>
            <a:off x="914518" y="1043604"/>
            <a:ext cx="4340703" cy="5110092"/>
            <a:chOff x="914518" y="1043604"/>
            <a:chExt cx="4340703" cy="5110092"/>
          </a:xfrm>
        </p:grpSpPr>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14518" y="1043604"/>
              <a:ext cx="4340703" cy="195436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70558" y="3000921"/>
              <a:ext cx="3619500" cy="3152775"/>
            </a:xfrm>
            <a:prstGeom prst="rect">
              <a:avLst/>
            </a:prstGeom>
          </p:spPr>
        </p:pic>
      </p:grpSp>
    </p:spTree>
    <p:extLst>
      <p:ext uri="{BB962C8B-B14F-4D97-AF65-F5344CB8AC3E}">
        <p14:creationId xmlns:p14="http://schemas.microsoft.com/office/powerpoint/2010/main" val="51342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13</a:t>
            </a:fld>
            <a:endParaRPr lang="en-US"/>
          </a:p>
        </p:txBody>
      </p:sp>
      <p:sp>
        <p:nvSpPr>
          <p:cNvPr id="6" name="Rectangle 5"/>
          <p:cNvSpPr/>
          <p:nvPr/>
        </p:nvSpPr>
        <p:spPr>
          <a:xfrm>
            <a:off x="6096000" y="1"/>
            <a:ext cx="6092758" cy="6857999"/>
          </a:xfrm>
          <a:prstGeom prst="rect">
            <a:avLst/>
          </a:prstGeom>
          <a:solidFill>
            <a:schemeClr val="accent2">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493021" y="-101161"/>
            <a:ext cx="12912436" cy="812402"/>
          </a:xfrm>
          <a:prstGeom prst="rect">
            <a:avLst/>
          </a:prstGeom>
        </p:spPr>
        <p:txBody>
          <a:bodyPr vert="horz" lIns="155448" tIns="155448" rIns="155448" bIns="155448" rtlCol="0" anchor="b" anchorCtr="0">
            <a:no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Clustered Deployment of 2 BIG-IP </a:t>
            </a:r>
            <a:r>
              <a:rPr lang="en-US" sz="3200">
                <a:solidFill>
                  <a:schemeClr val="bg1"/>
                </a:solidFill>
                <a:latin typeface="Arial" charset="0"/>
                <a:ea typeface="Arial" charset="0"/>
                <a:cs typeface="Arial" charset="0"/>
              </a:rPr>
              <a:t>VE’s on AWS (Across </a:t>
            </a:r>
            <a:r>
              <a:rPr lang="en-US" sz="3200" dirty="0">
                <a:solidFill>
                  <a:schemeClr val="bg1"/>
                </a:solidFill>
                <a:latin typeface="Arial" charset="0"/>
                <a:ea typeface="Arial" charset="0"/>
                <a:cs typeface="Arial" charset="0"/>
              </a:rPr>
              <a:t>AZ)</a:t>
            </a:r>
          </a:p>
        </p:txBody>
      </p:sp>
      <p:sp>
        <p:nvSpPr>
          <p:cNvPr id="9" name="TextBox 8"/>
          <p:cNvSpPr txBox="1"/>
          <p:nvPr/>
        </p:nvSpPr>
        <p:spPr>
          <a:xfrm>
            <a:off x="137906" y="527433"/>
            <a:ext cx="9663607"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BIG-IP’s in parallel across AZ’s for further enhanced availability</a:t>
            </a:r>
          </a:p>
        </p:txBody>
      </p:sp>
      <p:sp>
        <p:nvSpPr>
          <p:cNvPr id="11" name="TextBox 10"/>
          <p:cNvSpPr txBox="1"/>
          <p:nvPr/>
        </p:nvSpPr>
        <p:spPr>
          <a:xfrm>
            <a:off x="6290107" y="1057702"/>
            <a:ext cx="5704544" cy="3632789"/>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Launches and configures two BIG-IP VE’s in 2 separate  availability zones (AZ) in an active-standby arrangement for high availability, such that should one AZ fail, public traffic is automatically re-directed to the unaffected one. </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The BIG-IP instance operates with 2 network interfaces:</a:t>
            </a:r>
          </a:p>
          <a:p>
            <a:pPr marL="742950" lvl="1" indent="-285750">
              <a:spcBef>
                <a:spcPts val="1000"/>
              </a:spcBef>
              <a:buClr>
                <a:schemeClr val="tx2"/>
              </a:buClr>
              <a:buFont typeface="Wingdings" charset="2"/>
              <a:buChar char="Ø"/>
              <a:tabLst>
                <a:tab pos="7080250" algn="l"/>
              </a:tabLst>
            </a:pPr>
            <a:r>
              <a:rPr lang="en-US" sz="1500" dirty="0">
                <a:solidFill>
                  <a:schemeClr val="tx2"/>
                </a:solidFill>
                <a:latin typeface="Franklin Gothic Book" charset="0"/>
                <a:ea typeface="Franklin Gothic Book" charset="0"/>
                <a:cs typeface="Franklin Gothic Book" charset="0"/>
              </a:rPr>
              <a:t>One for management &amp; data-plane traffic from the internet</a:t>
            </a:r>
          </a:p>
          <a:p>
            <a:pPr marL="742950" lvl="1" indent="-285750">
              <a:spcBef>
                <a:spcPts val="1000"/>
              </a:spcBef>
              <a:buClr>
                <a:schemeClr val="tx2"/>
              </a:buClr>
              <a:buFont typeface="Wingdings" charset="2"/>
              <a:buChar char="Ø"/>
              <a:tabLst>
                <a:tab pos="7080250" algn="l"/>
              </a:tabLst>
            </a:pPr>
            <a:r>
              <a:rPr lang="en-US" sz="1500" dirty="0">
                <a:solidFill>
                  <a:schemeClr val="tx2"/>
                </a:solidFill>
                <a:latin typeface="Franklin Gothic Book" charset="0"/>
                <a:ea typeface="Franklin Gothic Book" charset="0"/>
                <a:cs typeface="Franklin Gothic Book" charset="0"/>
              </a:rPr>
              <a:t>Another for traffic from the AWS network</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b="1" dirty="0">
                <a:solidFill>
                  <a:schemeClr val="tx2"/>
                </a:solidFill>
                <a:latin typeface="Franklin Gothic Book" charset="0"/>
                <a:ea typeface="Franklin Gothic Book" charset="0"/>
                <a:cs typeface="Franklin Gothic Book" charset="0"/>
              </a:rPr>
              <a:t>Pre-requisites to this template can be found </a:t>
            </a:r>
            <a:r>
              <a:rPr lang="en-US" b="1" dirty="0">
                <a:solidFill>
                  <a:schemeClr val="tx2"/>
                </a:solidFill>
                <a:latin typeface="Franklin Gothic Book" charset="0"/>
                <a:ea typeface="Franklin Gothic Book" charset="0"/>
                <a:cs typeface="Franklin Gothic Book" charset="0"/>
                <a:hlinkClick r:id="rId2"/>
              </a:rPr>
              <a:t>here</a:t>
            </a:r>
            <a:endParaRPr lang="en-US" sz="1600" dirty="0">
              <a:solidFill>
                <a:schemeClr val="tx2"/>
              </a:solidFill>
              <a:latin typeface="Franklin Gothic Book" charset="0"/>
              <a:ea typeface="Franklin Gothic Book" charset="0"/>
              <a:cs typeface="Franklin Gothic Book" charset="0"/>
            </a:endParaRPr>
          </a:p>
        </p:txBody>
      </p:sp>
      <p:sp>
        <p:nvSpPr>
          <p:cNvPr id="13" name="TextBox 12"/>
          <p:cNvSpPr txBox="1"/>
          <p:nvPr/>
        </p:nvSpPr>
        <p:spPr>
          <a:xfrm>
            <a:off x="8153436" y="6132440"/>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2" name="TextBox 11"/>
          <p:cNvSpPr txBox="1"/>
          <p:nvPr/>
        </p:nvSpPr>
        <p:spPr>
          <a:xfrm>
            <a:off x="544860" y="6067540"/>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8+ hours </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895" y="1716657"/>
            <a:ext cx="5894302" cy="3622931"/>
          </a:xfrm>
          <a:prstGeom prst="rect">
            <a:avLst/>
          </a:prstGeom>
        </p:spPr>
      </p:pic>
    </p:spTree>
    <p:extLst>
      <p:ext uri="{BB962C8B-B14F-4D97-AF65-F5344CB8AC3E}">
        <p14:creationId xmlns:p14="http://schemas.microsoft.com/office/powerpoint/2010/main" val="1740111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14</a:t>
            </a:fld>
            <a:endParaRPr lang="en-US"/>
          </a:p>
        </p:txBody>
      </p:sp>
      <p:sp>
        <p:nvSpPr>
          <p:cNvPr id="6" name="Rectangle 5"/>
          <p:cNvSpPr/>
          <p:nvPr/>
        </p:nvSpPr>
        <p:spPr>
          <a:xfrm>
            <a:off x="6099243" y="0"/>
            <a:ext cx="6092758" cy="6857999"/>
          </a:xfrm>
          <a:prstGeom prst="rect">
            <a:avLst/>
          </a:prstGeom>
          <a:solidFill>
            <a:schemeClr val="accent2">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204891" y="-76466"/>
            <a:ext cx="8049813"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Auto Scale WAF </a:t>
            </a:r>
            <a:r>
              <a:rPr lang="en-US" sz="3200">
                <a:solidFill>
                  <a:schemeClr val="bg1"/>
                </a:solidFill>
                <a:latin typeface="Arial" charset="0"/>
                <a:ea typeface="Arial" charset="0"/>
                <a:cs typeface="Arial" charset="0"/>
              </a:rPr>
              <a:t>deployment on </a:t>
            </a:r>
            <a:r>
              <a:rPr lang="en-US" sz="3200" dirty="0">
                <a:solidFill>
                  <a:schemeClr val="bg1"/>
                </a:solidFill>
                <a:latin typeface="Arial" charset="0"/>
                <a:ea typeface="Arial" charset="0"/>
                <a:cs typeface="Arial" charset="0"/>
              </a:rPr>
              <a:t>AWS</a:t>
            </a:r>
          </a:p>
        </p:txBody>
      </p:sp>
      <p:sp>
        <p:nvSpPr>
          <p:cNvPr id="9" name="TextBox 8"/>
          <p:cNvSpPr txBox="1"/>
          <p:nvPr/>
        </p:nvSpPr>
        <p:spPr>
          <a:xfrm>
            <a:off x="137906" y="527433"/>
            <a:ext cx="10318850"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consistent application protection regardless of traffic volume or CPU </a:t>
            </a:r>
            <a:r>
              <a:rPr lang="en-US" sz="2000" b="1" dirty="0" err="1">
                <a:solidFill>
                  <a:schemeClr val="bg1"/>
                </a:solidFill>
                <a:latin typeface="Arial" charset="0"/>
                <a:ea typeface="Arial" charset="0"/>
                <a:cs typeface="Arial" charset="0"/>
              </a:rPr>
              <a:t>utiiization</a:t>
            </a:r>
            <a:endParaRPr lang="en-US" sz="2000" b="1" dirty="0">
              <a:solidFill>
                <a:schemeClr val="bg1"/>
              </a:solidFill>
              <a:latin typeface="Arial" charset="0"/>
              <a:ea typeface="Arial" charset="0"/>
              <a:cs typeface="Arial" charset="0"/>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82" y="1959158"/>
            <a:ext cx="6016336" cy="3828577"/>
          </a:xfrm>
          <a:prstGeom prst="rect">
            <a:avLst/>
          </a:prstGeom>
        </p:spPr>
      </p:pic>
      <p:sp>
        <p:nvSpPr>
          <p:cNvPr id="11" name="TextBox 10"/>
          <p:cNvSpPr txBox="1"/>
          <p:nvPr/>
        </p:nvSpPr>
        <p:spPr>
          <a:xfrm>
            <a:off x="6329523" y="1091417"/>
            <a:ext cx="5628954" cy="3812326"/>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Launches a PAYG BIG-IP VE instance with LTM and ASM provisioned for intelligent traffic management and application security. As traffic or vCPU consumption fluctuates, identical instances are automatically spun up or down to provide the optimal solution for processing application traffic.</a:t>
            </a:r>
          </a:p>
          <a:p>
            <a:pPr marL="285750" indent="-285750">
              <a:spcBef>
                <a:spcPts val="800"/>
              </a:spcBef>
              <a:buClr>
                <a:schemeClr val="tx2"/>
              </a:buClr>
              <a:buFont typeface="Arial" charset="0"/>
              <a:buChar char="•"/>
              <a:tabLst>
                <a:tab pos="7080250" algn="l"/>
              </a:tabLst>
            </a:pPr>
            <a:r>
              <a:rPr lang="en-US" sz="1400" dirty="0">
                <a:solidFill>
                  <a:schemeClr val="tx2"/>
                </a:solidFill>
                <a:latin typeface="Franklin Gothic Book" charset="0"/>
                <a:ea typeface="Franklin Gothic Book" charset="0"/>
                <a:cs typeface="Franklin Gothic Book" charset="0"/>
              </a:rPr>
              <a:t>The BIG-IP instances operate with 1 network interface</a:t>
            </a:r>
          </a:p>
          <a:p>
            <a:pPr marL="285750" indent="-285750">
              <a:spcBef>
                <a:spcPts val="800"/>
              </a:spcBef>
              <a:buClr>
                <a:schemeClr val="tx2"/>
              </a:buClr>
              <a:buFont typeface="Arial" charset="0"/>
              <a:buChar char="•"/>
              <a:tabLst>
                <a:tab pos="7080250" algn="l"/>
              </a:tabLst>
            </a:pPr>
            <a:r>
              <a:rPr lang="en-US" sz="1400" dirty="0">
                <a:solidFill>
                  <a:schemeClr val="tx2"/>
                </a:solidFill>
                <a:latin typeface="Franklin Gothic Book" charset="0"/>
                <a:ea typeface="Franklin Gothic Book" charset="0"/>
                <a:cs typeface="Franklin Gothic Book" charset="0"/>
              </a:rPr>
              <a:t>Scale up &amp; Scale down events based on a pre-defined % of traffic  or vCPU thresholds, typically 80% for scale up, 20% for scale down.</a:t>
            </a:r>
          </a:p>
          <a:p>
            <a:pPr marL="285750" indent="-285750">
              <a:spcBef>
                <a:spcPts val="800"/>
              </a:spcBef>
              <a:buClr>
                <a:schemeClr val="tx2"/>
              </a:buClr>
              <a:buFont typeface="Arial" charset="0"/>
              <a:buChar char="•"/>
              <a:tabLst>
                <a:tab pos="7080250" algn="l"/>
              </a:tabLst>
            </a:pPr>
            <a:r>
              <a:rPr lang="en-US" sz="1400" dirty="0">
                <a:solidFill>
                  <a:schemeClr val="tx2"/>
                </a:solidFill>
                <a:latin typeface="Franklin Gothic Book" charset="0"/>
                <a:ea typeface="Franklin Gothic Book" charset="0"/>
                <a:cs typeface="Franklin Gothic Book" charset="0"/>
              </a:rPr>
              <a:t>AWS resources required include: S3 bucket, IAM role, </a:t>
            </a:r>
            <a:r>
              <a:rPr lang="en-US" sz="1400" dirty="0" err="1">
                <a:solidFill>
                  <a:schemeClr val="tx2"/>
                </a:solidFill>
                <a:latin typeface="Franklin Gothic Book" charset="0"/>
                <a:ea typeface="Franklin Gothic Book" charset="0"/>
                <a:cs typeface="Franklin Gothic Book" charset="0"/>
              </a:rPr>
              <a:t>CloudWatch</a:t>
            </a:r>
            <a:r>
              <a:rPr lang="en-US" sz="1400" dirty="0">
                <a:solidFill>
                  <a:schemeClr val="tx2"/>
                </a:solidFill>
                <a:latin typeface="Franklin Gothic Book" charset="0"/>
                <a:ea typeface="Franklin Gothic Book" charset="0"/>
                <a:cs typeface="Franklin Gothic Book" charset="0"/>
              </a:rPr>
              <a:t>, Auto Scale Group and SNS Topic.</a:t>
            </a:r>
          </a:p>
          <a:p>
            <a:pPr marL="285750" indent="-285750">
              <a:spcBef>
                <a:spcPts val="800"/>
              </a:spcBef>
              <a:buClr>
                <a:schemeClr val="tx2"/>
              </a:buClr>
              <a:buFont typeface="Arial" charset="0"/>
              <a:buChar char="•"/>
              <a:tabLst>
                <a:tab pos="7080250" algn="l"/>
              </a:tabLst>
            </a:pPr>
            <a:r>
              <a:rPr lang="en-US" sz="1400" dirty="0">
                <a:solidFill>
                  <a:schemeClr val="tx2"/>
                </a:solidFill>
                <a:latin typeface="Franklin Gothic Book" charset="0"/>
                <a:ea typeface="Franklin Gothic Book" charset="0"/>
                <a:cs typeface="Franklin Gothic Book" charset="0"/>
              </a:rPr>
              <a:t>Available with PAYG instances or with BYOL licenses when used in </a:t>
            </a:r>
            <a:r>
              <a:rPr lang="en-US" sz="1400" dirty="0" err="1">
                <a:solidFill>
                  <a:schemeClr val="tx2"/>
                </a:solidFill>
                <a:latin typeface="Franklin Gothic Book" charset="0"/>
                <a:ea typeface="Franklin Gothic Book" charset="0"/>
                <a:cs typeface="Franklin Gothic Book" charset="0"/>
              </a:rPr>
              <a:t>conjuction</a:t>
            </a:r>
            <a:r>
              <a:rPr lang="en-US" sz="1400" dirty="0">
                <a:solidFill>
                  <a:schemeClr val="tx2"/>
                </a:solidFill>
                <a:latin typeface="Franklin Gothic Book" charset="0"/>
                <a:ea typeface="Franklin Gothic Book" charset="0"/>
                <a:cs typeface="Franklin Gothic Book" charset="0"/>
              </a:rPr>
              <a:t> with BIG-IQ License Manager (free).</a:t>
            </a:r>
            <a:endParaRPr lang="en-US" sz="1400" b="1" dirty="0">
              <a:solidFill>
                <a:schemeClr val="tx2"/>
              </a:solidFill>
              <a:latin typeface="Franklin Gothic Book" charset="0"/>
              <a:ea typeface="Franklin Gothic Book" charset="0"/>
              <a:cs typeface="Franklin Gothic Book" charset="0"/>
            </a:endParaRPr>
          </a:p>
          <a:p>
            <a:pPr marL="285750" indent="-285750">
              <a:spcBef>
                <a:spcPts val="800"/>
              </a:spcBef>
              <a:buClr>
                <a:schemeClr val="tx2"/>
              </a:buClr>
              <a:buFont typeface="Arial" charset="0"/>
              <a:buChar char="•"/>
              <a:tabLst>
                <a:tab pos="7080250" algn="l"/>
              </a:tabLst>
            </a:pPr>
            <a:r>
              <a:rPr lang="en-US" sz="1600" b="1" dirty="0">
                <a:solidFill>
                  <a:schemeClr val="tx2"/>
                </a:solidFill>
                <a:latin typeface="Franklin Gothic Book" charset="0"/>
                <a:ea typeface="Franklin Gothic Book" charset="0"/>
                <a:cs typeface="Franklin Gothic Book" charset="0"/>
              </a:rPr>
              <a:t>Pre-requisites to this template can be found </a:t>
            </a:r>
            <a:r>
              <a:rPr lang="en-US" sz="1600" b="1" dirty="0">
                <a:solidFill>
                  <a:schemeClr val="tx2"/>
                </a:solidFill>
                <a:latin typeface="Franklin Gothic Book" charset="0"/>
                <a:ea typeface="Franklin Gothic Book" charset="0"/>
                <a:cs typeface="Franklin Gothic Book" charset="0"/>
                <a:hlinkClick r:id="rId3"/>
              </a:rPr>
              <a:t>here</a:t>
            </a:r>
            <a:endParaRPr lang="en-US" sz="1200" dirty="0">
              <a:solidFill>
                <a:schemeClr val="tx2"/>
              </a:solidFill>
              <a:latin typeface="Franklin Gothic Book" charset="0"/>
              <a:ea typeface="Franklin Gothic Book" charset="0"/>
              <a:cs typeface="Franklin Gothic Book" charset="0"/>
            </a:endParaRPr>
          </a:p>
        </p:txBody>
      </p:sp>
      <p:sp>
        <p:nvSpPr>
          <p:cNvPr id="2" name="TextBox 1"/>
          <p:cNvSpPr txBox="1"/>
          <p:nvPr/>
        </p:nvSpPr>
        <p:spPr>
          <a:xfrm>
            <a:off x="8156678" y="6214987"/>
            <a:ext cx="2349746" cy="683264"/>
          </a:xfrm>
          <a:prstGeom prst="rect">
            <a:avLst/>
          </a:prstGeom>
          <a:noFill/>
        </p:spPr>
        <p:txBody>
          <a:bodyPr wrap="none" lIns="155448" tIns="155448" rIns="155448" bIns="155448" rtlCol="0">
            <a:spAutoFit/>
          </a:bodyPr>
          <a:lstStyle/>
          <a:p>
            <a:r>
              <a:rPr lang="en-US" sz="2400" dirty="0">
                <a:solidFill>
                  <a:srgbClr val="C00000"/>
                </a:solidFill>
                <a:latin typeface="Arial" panose="020B0604020202020204" pitchFamily="34" charset="0"/>
                <a:cs typeface="Arial" panose="020B0604020202020204" pitchFamily="34" charset="0"/>
                <a:hlinkClick r:id="rId4"/>
              </a:rPr>
              <a:t>Link to GitHub </a:t>
            </a:r>
            <a:endParaRPr lang="en-US" sz="2400" dirty="0">
              <a:solidFill>
                <a:srgbClr val="C00000"/>
              </a:solidFill>
              <a:latin typeface="Arial" panose="020B0604020202020204" pitchFamily="34" charset="0"/>
              <a:cs typeface="Arial" panose="020B0604020202020204" pitchFamily="34" charset="0"/>
            </a:endParaRPr>
          </a:p>
        </p:txBody>
      </p:sp>
      <p:sp>
        <p:nvSpPr>
          <p:cNvPr id="12" name="TextBox 11"/>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7+ hours </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spTree>
    <p:extLst>
      <p:ext uri="{BB962C8B-B14F-4D97-AF65-F5344CB8AC3E}">
        <p14:creationId xmlns:p14="http://schemas.microsoft.com/office/powerpoint/2010/main" val="498626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15</a:t>
            </a:fld>
            <a:endParaRPr lang="en-US"/>
          </a:p>
        </p:txBody>
      </p:sp>
      <p:sp>
        <p:nvSpPr>
          <p:cNvPr id="6" name="Rectangle 5"/>
          <p:cNvSpPr/>
          <p:nvPr/>
        </p:nvSpPr>
        <p:spPr>
          <a:xfrm>
            <a:off x="6099243" y="0"/>
            <a:ext cx="6092758" cy="6857999"/>
          </a:xfrm>
          <a:prstGeom prst="rect">
            <a:avLst/>
          </a:prstGeom>
          <a:solidFill>
            <a:schemeClr val="accent2">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676481" y="-97304"/>
            <a:ext cx="10206245" cy="812402"/>
          </a:xfrm>
          <a:prstGeom prst="rect">
            <a:avLst/>
          </a:prstGeom>
        </p:spPr>
        <p:txBody>
          <a:bodyPr vert="horz" lIns="155448" tIns="155448" rIns="155448" bIns="155448" rtlCol="0" anchor="b" anchorCtr="0">
            <a:no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Auto Scale BIG-IP LTM </a:t>
            </a:r>
            <a:r>
              <a:rPr lang="en-US" sz="3200">
                <a:solidFill>
                  <a:schemeClr val="bg1"/>
                </a:solidFill>
                <a:latin typeface="Arial" charset="0"/>
                <a:ea typeface="Arial" charset="0"/>
                <a:cs typeface="Arial" charset="0"/>
              </a:rPr>
              <a:t>deployment on </a:t>
            </a:r>
            <a:r>
              <a:rPr lang="en-US" sz="3200" dirty="0">
                <a:solidFill>
                  <a:schemeClr val="bg1"/>
                </a:solidFill>
                <a:latin typeface="Arial" charset="0"/>
                <a:ea typeface="Arial" charset="0"/>
                <a:cs typeface="Arial" charset="0"/>
              </a:rPr>
              <a:t>AWS</a:t>
            </a:r>
          </a:p>
        </p:txBody>
      </p:sp>
      <p:sp>
        <p:nvSpPr>
          <p:cNvPr id="9" name="TextBox 8"/>
          <p:cNvSpPr txBox="1"/>
          <p:nvPr/>
        </p:nvSpPr>
        <p:spPr>
          <a:xfrm>
            <a:off x="137906" y="527433"/>
            <a:ext cx="10333278"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consistent application protection regardless of traffic volume or CPU utilization</a:t>
            </a:r>
          </a:p>
        </p:txBody>
      </p:sp>
      <p:sp>
        <p:nvSpPr>
          <p:cNvPr id="11" name="TextBox 10"/>
          <p:cNvSpPr txBox="1"/>
          <p:nvPr/>
        </p:nvSpPr>
        <p:spPr>
          <a:xfrm>
            <a:off x="6295900" y="1016656"/>
            <a:ext cx="5696199" cy="4504823"/>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BIG-IP LTM in an Auto Scaling group, to consistently provide intelligent traffic management services to applications under varying traffic loads. As traffic or vCPU consumption fluctuates, identical instances are automatically spun up or down to provide the optimal solution for processing application traffic.</a:t>
            </a:r>
          </a:p>
          <a:p>
            <a:pPr marL="285750" indent="-285750">
              <a:spcBef>
                <a:spcPts val="1300"/>
              </a:spcBef>
              <a:buClr>
                <a:schemeClr val="tx2"/>
              </a:buClr>
              <a:buFont typeface="Arial" charset="0"/>
              <a:buChar char="•"/>
              <a:tabLst>
                <a:tab pos="7080250" algn="l"/>
              </a:tabLst>
            </a:pPr>
            <a:r>
              <a:rPr lang="en-US" sz="1400" dirty="0">
                <a:solidFill>
                  <a:schemeClr val="tx2"/>
                </a:solidFill>
                <a:latin typeface="Franklin Gothic Book" charset="0"/>
                <a:ea typeface="Franklin Gothic Book" charset="0"/>
                <a:cs typeface="Franklin Gothic Book" charset="0"/>
              </a:rPr>
              <a:t>BIG-IP instances operate with 1 network interface</a:t>
            </a:r>
          </a:p>
          <a:p>
            <a:pPr marL="285750" indent="-285750">
              <a:spcBef>
                <a:spcPts val="800"/>
              </a:spcBef>
              <a:buClr>
                <a:schemeClr val="tx2"/>
              </a:buClr>
              <a:buFont typeface="Arial" charset="0"/>
              <a:buChar char="•"/>
              <a:tabLst>
                <a:tab pos="7080250" algn="l"/>
              </a:tabLst>
            </a:pPr>
            <a:r>
              <a:rPr lang="en-US" sz="1400" dirty="0">
                <a:solidFill>
                  <a:schemeClr val="tx2"/>
                </a:solidFill>
                <a:latin typeface="Franklin Gothic Book" charset="0"/>
                <a:ea typeface="Franklin Gothic Book" charset="0"/>
                <a:cs typeface="Franklin Gothic Book" charset="0"/>
              </a:rPr>
              <a:t>Scale up &amp; Scale down event triggers based on a pre-defined % of traffic  or vCPU thresholds, typically 80% for scale up, 20% for scale down.</a:t>
            </a:r>
          </a:p>
          <a:p>
            <a:pPr marL="285750" indent="-285750">
              <a:spcBef>
                <a:spcPts val="1300"/>
              </a:spcBef>
              <a:buClr>
                <a:schemeClr val="tx2"/>
              </a:buClr>
              <a:buFont typeface="Arial" charset="0"/>
              <a:buChar char="•"/>
              <a:tabLst>
                <a:tab pos="7080250" algn="l"/>
              </a:tabLst>
            </a:pPr>
            <a:r>
              <a:rPr lang="en-US" sz="1400" dirty="0">
                <a:solidFill>
                  <a:schemeClr val="tx2"/>
                </a:solidFill>
                <a:latin typeface="Franklin Gothic Book" charset="0"/>
                <a:ea typeface="Franklin Gothic Book" charset="0"/>
                <a:cs typeface="Franklin Gothic Book" charset="0"/>
              </a:rPr>
              <a:t>AWS resources required include: S3 bucket, IAM role, </a:t>
            </a:r>
            <a:r>
              <a:rPr lang="en-US" sz="1400" dirty="0" err="1">
                <a:solidFill>
                  <a:schemeClr val="tx2"/>
                </a:solidFill>
                <a:latin typeface="Franklin Gothic Book" charset="0"/>
                <a:ea typeface="Franklin Gothic Book" charset="0"/>
                <a:cs typeface="Franklin Gothic Book" charset="0"/>
              </a:rPr>
              <a:t>CloudWatch</a:t>
            </a:r>
            <a:r>
              <a:rPr lang="en-US" sz="1400" dirty="0">
                <a:solidFill>
                  <a:schemeClr val="tx2"/>
                </a:solidFill>
                <a:latin typeface="Franklin Gothic Book" charset="0"/>
                <a:ea typeface="Franklin Gothic Book" charset="0"/>
                <a:cs typeface="Franklin Gothic Book" charset="0"/>
              </a:rPr>
              <a:t>, Auto Scale Group and SNS Topic.</a:t>
            </a:r>
          </a:p>
          <a:p>
            <a:pPr marL="285750" indent="-285750">
              <a:spcBef>
                <a:spcPts val="800"/>
              </a:spcBef>
              <a:buClr>
                <a:schemeClr val="tx2"/>
              </a:buClr>
              <a:buFont typeface="Arial" charset="0"/>
              <a:buChar char="•"/>
              <a:tabLst>
                <a:tab pos="7080250" algn="l"/>
              </a:tabLst>
            </a:pPr>
            <a:r>
              <a:rPr lang="en-US" sz="1400" dirty="0">
                <a:solidFill>
                  <a:schemeClr val="tx2"/>
                </a:solidFill>
                <a:latin typeface="Franklin Gothic Book" charset="0"/>
                <a:ea typeface="Franklin Gothic Book" charset="0"/>
                <a:cs typeface="Franklin Gothic Book" charset="0"/>
              </a:rPr>
              <a:t>Available with PAYG instances or with BYOL licenses when used in </a:t>
            </a:r>
            <a:r>
              <a:rPr lang="en-US" sz="1400" dirty="0" err="1">
                <a:solidFill>
                  <a:schemeClr val="tx2"/>
                </a:solidFill>
                <a:latin typeface="Franklin Gothic Book" charset="0"/>
                <a:ea typeface="Franklin Gothic Book" charset="0"/>
                <a:cs typeface="Franklin Gothic Book" charset="0"/>
              </a:rPr>
              <a:t>conjuction</a:t>
            </a:r>
            <a:r>
              <a:rPr lang="en-US" sz="1400" dirty="0">
                <a:solidFill>
                  <a:schemeClr val="tx2"/>
                </a:solidFill>
                <a:latin typeface="Franklin Gothic Book" charset="0"/>
                <a:ea typeface="Franklin Gothic Book" charset="0"/>
                <a:cs typeface="Franklin Gothic Book" charset="0"/>
              </a:rPr>
              <a:t> with BIG-IQ License Manager (free).</a:t>
            </a:r>
            <a:endParaRPr lang="en-US" sz="1400" b="1" dirty="0">
              <a:solidFill>
                <a:schemeClr val="tx2"/>
              </a:solidFill>
              <a:latin typeface="Franklin Gothic Book" charset="0"/>
              <a:ea typeface="Franklin Gothic Book" charset="0"/>
              <a:cs typeface="Franklin Gothic Book" charset="0"/>
            </a:endParaRPr>
          </a:p>
          <a:p>
            <a:pPr>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Pre-requisites to this template can be found </a:t>
            </a:r>
            <a:r>
              <a:rPr lang="en-US" sz="1600" b="1" dirty="0">
                <a:solidFill>
                  <a:schemeClr val="tx2"/>
                </a:solidFill>
                <a:latin typeface="Franklin Gothic Book" charset="0"/>
                <a:ea typeface="Franklin Gothic Book" charset="0"/>
                <a:cs typeface="Franklin Gothic Book" charset="0"/>
                <a:hlinkClick r:id="rId2"/>
              </a:rPr>
              <a:t>here</a:t>
            </a:r>
            <a:endParaRPr lang="en-US" sz="1200" dirty="0">
              <a:solidFill>
                <a:schemeClr val="tx2"/>
              </a:solidFill>
              <a:latin typeface="Franklin Gothic Book" charset="0"/>
              <a:ea typeface="Franklin Gothic Book" charset="0"/>
              <a:cs typeface="Franklin Gothic Book" charset="0"/>
            </a:endParaRPr>
          </a:p>
        </p:txBody>
      </p:sp>
      <p:sp>
        <p:nvSpPr>
          <p:cNvPr id="2" name="TextBox 1"/>
          <p:cNvSpPr txBox="1"/>
          <p:nvPr/>
        </p:nvSpPr>
        <p:spPr>
          <a:xfrm>
            <a:off x="8156678" y="6214987"/>
            <a:ext cx="2349746" cy="683264"/>
          </a:xfrm>
          <a:prstGeom prst="rect">
            <a:avLst/>
          </a:prstGeom>
          <a:noFill/>
        </p:spPr>
        <p:txBody>
          <a:bodyPr wrap="none" lIns="155448" tIns="155448" rIns="155448" bIns="155448" rtlCol="0">
            <a:spAutoFit/>
          </a:bodyPr>
          <a:lstStyle/>
          <a:p>
            <a:r>
              <a:rPr lang="en-US" sz="2400" dirty="0">
                <a:solidFill>
                  <a:srgbClr val="C00000"/>
                </a:solidFill>
                <a:latin typeface="Arial" panose="020B0604020202020204" pitchFamily="34" charset="0"/>
                <a:cs typeface="Arial" panose="020B0604020202020204" pitchFamily="34" charset="0"/>
                <a:hlinkClick r:id="rId3"/>
              </a:rPr>
              <a:t>Link to GitHub </a:t>
            </a:r>
            <a:endParaRPr lang="en-US" sz="2400" dirty="0">
              <a:solidFill>
                <a:srgbClr val="C00000"/>
              </a:solidFill>
              <a:latin typeface="Arial" panose="020B0604020202020204" pitchFamily="34" charset="0"/>
              <a:cs typeface="Arial" panose="020B0604020202020204" pitchFamily="34" charset="0"/>
            </a:endParaRPr>
          </a:p>
        </p:txBody>
      </p:sp>
      <p:sp>
        <p:nvSpPr>
          <p:cNvPr id="12" name="TextBox 11"/>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6+ hours </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3" name="Picture 2"/>
          <p:cNvPicPr>
            <a:picLocks noChangeAspect="1"/>
          </p:cNvPicPr>
          <p:nvPr/>
        </p:nvPicPr>
        <p:blipFill>
          <a:blip r:embed="rId4"/>
          <a:stretch>
            <a:fillRect/>
          </a:stretch>
        </p:blipFill>
        <p:spPr>
          <a:xfrm>
            <a:off x="137906" y="1638774"/>
            <a:ext cx="5848334" cy="3790866"/>
          </a:xfrm>
          <a:prstGeom prst="rect">
            <a:avLst/>
          </a:prstGeom>
        </p:spPr>
      </p:pic>
    </p:spTree>
    <p:extLst>
      <p:ext uri="{BB962C8B-B14F-4D97-AF65-F5344CB8AC3E}">
        <p14:creationId xmlns:p14="http://schemas.microsoft.com/office/powerpoint/2010/main" val="213835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16</a:t>
            </a:fld>
            <a:endParaRPr lang="en-US"/>
          </a:p>
        </p:txBody>
      </p:sp>
      <p:sp>
        <p:nvSpPr>
          <p:cNvPr id="6" name="Rectangle 5"/>
          <p:cNvSpPr/>
          <p:nvPr/>
        </p:nvSpPr>
        <p:spPr>
          <a:xfrm>
            <a:off x="6099242" y="1"/>
            <a:ext cx="6092758" cy="6857999"/>
          </a:xfrm>
          <a:prstGeom prst="rect">
            <a:avLst/>
          </a:prstGeom>
          <a:solidFill>
            <a:schemeClr val="accent4">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0" name="Title 1"/>
          <p:cNvSpPr txBox="1">
            <a:spLocks/>
          </p:cNvSpPr>
          <p:nvPr/>
        </p:nvSpPr>
        <p:spPr>
          <a:xfrm>
            <a:off x="-230394" y="-125119"/>
            <a:ext cx="10557387"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1-NIC BIG-IP VE Deployment in Azure/Azure Stack</a:t>
            </a:r>
          </a:p>
        </p:txBody>
      </p:sp>
      <p:sp>
        <p:nvSpPr>
          <p:cNvPr id="11" name="TextBox 10"/>
          <p:cNvSpPr txBox="1"/>
          <p:nvPr/>
        </p:nvSpPr>
        <p:spPr>
          <a:xfrm>
            <a:off x="137906" y="527433"/>
            <a:ext cx="9660209"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a single, standalone BIG-IP device with one network interface</a:t>
            </a:r>
          </a:p>
        </p:txBody>
      </p:sp>
      <p:sp>
        <p:nvSpPr>
          <p:cNvPr id="12" name="TextBox 11"/>
          <p:cNvSpPr txBox="1"/>
          <p:nvPr/>
        </p:nvSpPr>
        <p:spPr>
          <a:xfrm>
            <a:off x="6342766" y="1123112"/>
            <a:ext cx="5702590" cy="3843103"/>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new or pre-existing Azure virtual network, where traffic automatically flows via the VE to the application servers. The BIG-IP instance operates with 1 network interface, processing both management and data plane traffic from the internet. This is the set-up most cloud native developers are accustom to and is best for single tenant or ‘per app’ services. </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Pre-requisites to this template can be found </a:t>
            </a:r>
            <a:r>
              <a:rPr lang="en-US" sz="1600" b="1" dirty="0">
                <a:solidFill>
                  <a:schemeClr val="tx2"/>
                </a:solidFill>
                <a:latin typeface="Franklin Gothic Book" charset="0"/>
                <a:ea typeface="Franklin Gothic Book" charset="0"/>
                <a:cs typeface="Franklin Gothic Book" charset="0"/>
                <a:hlinkClick r:id="rId2"/>
              </a:rPr>
              <a:t>here</a:t>
            </a:r>
            <a:endParaRPr lang="en-US" sz="1200" dirty="0">
              <a:solidFill>
                <a:schemeClr val="tx2"/>
              </a:solidFill>
              <a:latin typeface="Franklin Gothic Book" charset="0"/>
              <a:ea typeface="Franklin Gothic Book" charset="0"/>
              <a:cs typeface="Franklin Gothic Book" charset="0"/>
            </a:endParaRPr>
          </a:p>
          <a:p>
            <a:pPr>
              <a:spcBef>
                <a:spcPts val="1600"/>
              </a:spcBef>
              <a:buClr>
                <a:schemeClr val="tx2"/>
              </a:buClr>
              <a:tabLst>
                <a:tab pos="7080250" algn="l"/>
              </a:tabLst>
            </a:pPr>
            <a:endParaRPr lang="en-US" sz="1600" dirty="0">
              <a:solidFill>
                <a:schemeClr val="tx2"/>
              </a:solidFill>
              <a:latin typeface="Franklin Gothic Book" charset="0"/>
              <a:ea typeface="Franklin Gothic Book" charset="0"/>
              <a:cs typeface="Franklin Gothic Book" charset="0"/>
            </a:endParaRPr>
          </a:p>
          <a:p>
            <a:pPr marL="285750" indent="-285750">
              <a:spcBef>
                <a:spcPts val="1600"/>
              </a:spcBef>
              <a:buClr>
                <a:schemeClr val="tx2"/>
              </a:buClr>
              <a:buFont typeface="Arial" charset="0"/>
              <a:buChar char="•"/>
              <a:tabLst>
                <a:tab pos="7080250" algn="l"/>
              </a:tabLst>
            </a:pPr>
            <a:endParaRPr lang="en-US" sz="1600" dirty="0">
              <a:solidFill>
                <a:schemeClr val="tx2"/>
              </a:solidFill>
              <a:latin typeface="Franklin Gothic Book" charset="0"/>
              <a:ea typeface="Franklin Gothic Book" charset="0"/>
              <a:cs typeface="Franklin Gothic Book" charset="0"/>
            </a:endParaRPr>
          </a:p>
        </p:txBody>
      </p:sp>
      <p:sp>
        <p:nvSpPr>
          <p:cNvPr id="13" name="TextBox 12"/>
          <p:cNvSpPr txBox="1"/>
          <p:nvPr/>
        </p:nvSpPr>
        <p:spPr>
          <a:xfrm>
            <a:off x="8062206" y="5873617"/>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4" name="TextBox 13"/>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 </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grpSp>
        <p:nvGrpSpPr>
          <p:cNvPr id="2" name="Group 1"/>
          <p:cNvGrpSpPr/>
          <p:nvPr/>
        </p:nvGrpSpPr>
        <p:grpSpPr>
          <a:xfrm>
            <a:off x="424914" y="2204053"/>
            <a:ext cx="5521200" cy="3261721"/>
            <a:chOff x="424914" y="2204053"/>
            <a:chExt cx="5521200" cy="3261721"/>
          </a:xfrm>
        </p:grpSpPr>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026567" y="2246933"/>
              <a:ext cx="1919547" cy="321884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4914" y="2204053"/>
              <a:ext cx="3676650" cy="2847975"/>
            </a:xfrm>
            <a:prstGeom prst="rect">
              <a:avLst/>
            </a:prstGeom>
          </p:spPr>
        </p:pic>
      </p:grpSp>
    </p:spTree>
    <p:extLst>
      <p:ext uri="{BB962C8B-B14F-4D97-AF65-F5344CB8AC3E}">
        <p14:creationId xmlns:p14="http://schemas.microsoft.com/office/powerpoint/2010/main" val="305334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17</a:t>
            </a:fld>
            <a:endParaRPr lang="en-US"/>
          </a:p>
        </p:txBody>
      </p:sp>
      <p:sp>
        <p:nvSpPr>
          <p:cNvPr id="6" name="Rectangle 5"/>
          <p:cNvSpPr/>
          <p:nvPr/>
        </p:nvSpPr>
        <p:spPr>
          <a:xfrm>
            <a:off x="6099242" y="11576"/>
            <a:ext cx="6092758" cy="6857999"/>
          </a:xfrm>
          <a:prstGeom prst="rect">
            <a:avLst/>
          </a:prstGeom>
          <a:solidFill>
            <a:schemeClr val="accent4">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230394" y="-125119"/>
            <a:ext cx="8049813"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2-NIC BIG-IP VE Deployment in Azure</a:t>
            </a:r>
          </a:p>
        </p:txBody>
      </p:sp>
      <p:sp>
        <p:nvSpPr>
          <p:cNvPr id="9" name="TextBox 8"/>
          <p:cNvSpPr txBox="1"/>
          <p:nvPr/>
        </p:nvSpPr>
        <p:spPr>
          <a:xfrm>
            <a:off x="137906" y="527433"/>
            <a:ext cx="9644179"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single, standalone BIG-IP device(s) with two network interfaces</a:t>
            </a:r>
          </a:p>
        </p:txBody>
      </p:sp>
      <p:sp>
        <p:nvSpPr>
          <p:cNvPr id="10" name="TextBox 9"/>
          <p:cNvSpPr txBox="1"/>
          <p:nvPr/>
        </p:nvSpPr>
        <p:spPr>
          <a:xfrm>
            <a:off x="6395848" y="1222803"/>
            <a:ext cx="5702590" cy="3391698"/>
          </a:xfrm>
          <a:prstGeom prst="rect">
            <a:avLst/>
          </a:prstGeom>
          <a:noFill/>
        </p:spPr>
        <p:txBody>
          <a:bodyPr wrap="square" lIns="155448" tIns="155448" rIns="155448" bIns="155448" rtlCol="0">
            <a:spAutoFit/>
          </a:bodyPr>
          <a:lstStyle/>
          <a:p>
            <a:pPr marL="0" lvl="1"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new or pre-existing Azure virtual network, where traffic automatically flows via the VE to the application servers. The BIG-IP instance operates with 2 network interfaces, one for management &amp; data-plane traffic from the internet and another for traffic from the AWS network providing greater autonomy to control the management functions</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Multiple public/private IP addresses available per NIC</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sz="1600" dirty="0">
                <a:solidFill>
                  <a:schemeClr val="tx2"/>
                </a:solidFill>
                <a:latin typeface="Franklin Gothic Book" charset="0"/>
                <a:ea typeface="Franklin Gothic Book" charset="0"/>
                <a:cs typeface="Franklin Gothic Book" charset="0"/>
              </a:rPr>
              <a:t>Pre-requisites to this template can be found </a:t>
            </a:r>
            <a:r>
              <a:rPr lang="en-US" sz="1600" dirty="0">
                <a:solidFill>
                  <a:schemeClr val="tx2"/>
                </a:solidFill>
                <a:latin typeface="Franklin Gothic Book" charset="0"/>
                <a:ea typeface="Franklin Gothic Book" charset="0"/>
                <a:cs typeface="Franklin Gothic Book" charset="0"/>
                <a:hlinkClick r:id="rId2"/>
              </a:rPr>
              <a:t>here</a:t>
            </a:r>
            <a:endParaRPr lang="en-US" sz="1600" dirty="0">
              <a:solidFill>
                <a:schemeClr val="tx2"/>
              </a:solidFill>
              <a:latin typeface="Franklin Gothic Book" charset="0"/>
              <a:ea typeface="Franklin Gothic Book" charset="0"/>
              <a:cs typeface="Franklin Gothic Book" charset="0"/>
            </a:endParaRPr>
          </a:p>
        </p:txBody>
      </p:sp>
      <p:sp>
        <p:nvSpPr>
          <p:cNvPr id="12" name="TextBox 11"/>
          <p:cNvSpPr txBox="1"/>
          <p:nvPr/>
        </p:nvSpPr>
        <p:spPr>
          <a:xfrm>
            <a:off x="8062206" y="5873617"/>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3" name="TextBox 12"/>
          <p:cNvSpPr txBox="1"/>
          <p:nvPr/>
        </p:nvSpPr>
        <p:spPr>
          <a:xfrm>
            <a:off x="616516" y="6089686"/>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4059" y="1080773"/>
            <a:ext cx="5191125" cy="5162550"/>
          </a:xfrm>
          <a:prstGeom prst="rect">
            <a:avLst/>
          </a:prstGeom>
        </p:spPr>
      </p:pic>
    </p:spTree>
    <p:extLst>
      <p:ext uri="{BB962C8B-B14F-4D97-AF65-F5344CB8AC3E}">
        <p14:creationId xmlns:p14="http://schemas.microsoft.com/office/powerpoint/2010/main" val="670956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18</a:t>
            </a:fld>
            <a:endParaRPr lang="en-US"/>
          </a:p>
        </p:txBody>
      </p:sp>
      <p:sp>
        <p:nvSpPr>
          <p:cNvPr id="6" name="Rectangle 5"/>
          <p:cNvSpPr/>
          <p:nvPr/>
        </p:nvSpPr>
        <p:spPr>
          <a:xfrm>
            <a:off x="6099242" y="1"/>
            <a:ext cx="6092758" cy="6857999"/>
          </a:xfrm>
          <a:prstGeom prst="rect">
            <a:avLst/>
          </a:prstGeom>
          <a:solidFill>
            <a:schemeClr val="accent4">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230394" y="-125119"/>
            <a:ext cx="8049813"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a:solidFill>
                  <a:schemeClr val="bg1"/>
                </a:solidFill>
                <a:latin typeface="Arial" charset="0"/>
                <a:ea typeface="Arial" charset="0"/>
                <a:cs typeface="Arial" charset="0"/>
              </a:rPr>
              <a:t>3-NIC BIG-IP </a:t>
            </a:r>
            <a:r>
              <a:rPr lang="en-US" sz="3200" dirty="0">
                <a:solidFill>
                  <a:schemeClr val="bg1"/>
                </a:solidFill>
                <a:latin typeface="Arial" charset="0"/>
                <a:ea typeface="Arial" charset="0"/>
                <a:cs typeface="Arial" charset="0"/>
              </a:rPr>
              <a:t>VE Deployment in Azure</a:t>
            </a:r>
          </a:p>
        </p:txBody>
      </p:sp>
      <p:sp>
        <p:nvSpPr>
          <p:cNvPr id="9" name="TextBox 8"/>
          <p:cNvSpPr txBox="1"/>
          <p:nvPr/>
        </p:nvSpPr>
        <p:spPr>
          <a:xfrm>
            <a:off x="137906" y="527433"/>
            <a:ext cx="9830127"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single, standalone BIG-IP device(s) with three network interfaces</a:t>
            </a:r>
          </a:p>
        </p:txBody>
      </p:sp>
      <p:sp>
        <p:nvSpPr>
          <p:cNvPr id="10" name="TextBox 9"/>
          <p:cNvSpPr txBox="1"/>
          <p:nvPr/>
        </p:nvSpPr>
        <p:spPr>
          <a:xfrm>
            <a:off x="6292705" y="1107220"/>
            <a:ext cx="5702590" cy="3637919"/>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new or pre-existing Azure virtual network, where traffic automatically flows via the VE to the application servers. The BIG-IP VE instance operates with 3 network interfaces and is most similar to an ‘</a:t>
            </a:r>
            <a:r>
              <a:rPr lang="en-US" sz="1600" b="1" dirty="0" err="1">
                <a:solidFill>
                  <a:schemeClr val="tx2"/>
                </a:solidFill>
                <a:latin typeface="Franklin Gothic Book" charset="0"/>
                <a:ea typeface="Franklin Gothic Book" charset="0"/>
                <a:cs typeface="Franklin Gothic Book" charset="0"/>
              </a:rPr>
              <a:t>on-premise</a:t>
            </a:r>
            <a:r>
              <a:rPr lang="en-US" sz="1600" b="1" dirty="0">
                <a:solidFill>
                  <a:schemeClr val="tx2"/>
                </a:solidFill>
                <a:latin typeface="Franklin Gothic Book" charset="0"/>
                <a:ea typeface="Franklin Gothic Book" charset="0"/>
                <a:cs typeface="Franklin Gothic Book" charset="0"/>
              </a:rPr>
              <a:t>’ deployment, with one interface for management, one for front-end application traffic and one for back end application traffic</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Multi-NIC configurations are necessary when deploying multiple applications on different IP addresses, or multi-tenant configurations.</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sz="1600" dirty="0">
                <a:solidFill>
                  <a:schemeClr val="tx2"/>
                </a:solidFill>
                <a:latin typeface="Franklin Gothic Book" charset="0"/>
                <a:ea typeface="Franklin Gothic Book" charset="0"/>
                <a:cs typeface="Franklin Gothic Book" charset="0"/>
              </a:rPr>
              <a:t>Pre-requisites to this template can be found </a:t>
            </a:r>
            <a:r>
              <a:rPr lang="en-US" sz="1600" dirty="0">
                <a:solidFill>
                  <a:schemeClr val="tx2"/>
                </a:solidFill>
                <a:latin typeface="Franklin Gothic Book" charset="0"/>
                <a:ea typeface="Franklin Gothic Book" charset="0"/>
                <a:cs typeface="Franklin Gothic Book" charset="0"/>
                <a:hlinkClick r:id="rId2"/>
              </a:rPr>
              <a:t>here</a:t>
            </a:r>
            <a:endParaRPr lang="en-US" sz="1600" dirty="0">
              <a:solidFill>
                <a:schemeClr val="tx2"/>
              </a:solidFill>
              <a:latin typeface="Franklin Gothic Book" charset="0"/>
              <a:ea typeface="Franklin Gothic Book" charset="0"/>
              <a:cs typeface="Franklin Gothic Book" charset="0"/>
            </a:endParaRPr>
          </a:p>
        </p:txBody>
      </p:sp>
      <p:sp>
        <p:nvSpPr>
          <p:cNvPr id="12" name="TextBox 11"/>
          <p:cNvSpPr txBox="1"/>
          <p:nvPr/>
        </p:nvSpPr>
        <p:spPr>
          <a:xfrm>
            <a:off x="8085428" y="5880604"/>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3" name="TextBox 12"/>
          <p:cNvSpPr txBox="1"/>
          <p:nvPr/>
        </p:nvSpPr>
        <p:spPr>
          <a:xfrm>
            <a:off x="502925" y="6089686"/>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8355" y="1107220"/>
            <a:ext cx="4724400" cy="5067300"/>
          </a:xfrm>
          <a:prstGeom prst="rect">
            <a:avLst/>
          </a:prstGeom>
        </p:spPr>
      </p:pic>
    </p:spTree>
    <p:extLst>
      <p:ext uri="{BB962C8B-B14F-4D97-AF65-F5344CB8AC3E}">
        <p14:creationId xmlns:p14="http://schemas.microsoft.com/office/powerpoint/2010/main" val="761965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19</a:t>
            </a:fld>
            <a:endParaRPr lang="en-US"/>
          </a:p>
        </p:txBody>
      </p:sp>
      <p:sp>
        <p:nvSpPr>
          <p:cNvPr id="6" name="Rectangle 5"/>
          <p:cNvSpPr/>
          <p:nvPr/>
        </p:nvSpPr>
        <p:spPr>
          <a:xfrm>
            <a:off x="6099242" y="1"/>
            <a:ext cx="6092758" cy="6857999"/>
          </a:xfrm>
          <a:prstGeom prst="rect">
            <a:avLst/>
          </a:prstGeom>
          <a:solidFill>
            <a:schemeClr val="accent4">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0" y="-84914"/>
            <a:ext cx="8315822"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a:solidFill>
                  <a:schemeClr val="bg1"/>
                </a:solidFill>
                <a:latin typeface="Arial" charset="0"/>
                <a:ea typeface="Arial" charset="0"/>
                <a:cs typeface="Arial" charset="0"/>
              </a:rPr>
              <a:t>Multi-NIC </a:t>
            </a:r>
            <a:r>
              <a:rPr lang="en-US" sz="3200" dirty="0">
                <a:solidFill>
                  <a:schemeClr val="bg1"/>
                </a:solidFill>
                <a:latin typeface="Arial" charset="0"/>
                <a:ea typeface="Arial" charset="0"/>
                <a:cs typeface="Arial" charset="0"/>
              </a:rPr>
              <a:t>BIG-IP VE Deployment in Azure</a:t>
            </a:r>
          </a:p>
        </p:txBody>
      </p:sp>
      <p:sp>
        <p:nvSpPr>
          <p:cNvPr id="9" name="TextBox 8"/>
          <p:cNvSpPr txBox="1"/>
          <p:nvPr/>
        </p:nvSpPr>
        <p:spPr>
          <a:xfrm>
            <a:off x="137906" y="527433"/>
            <a:ext cx="9495100"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single, standalone BIG-IP device(s) with 3+ network interfaces</a:t>
            </a:r>
          </a:p>
        </p:txBody>
      </p:sp>
      <p:sp>
        <p:nvSpPr>
          <p:cNvPr id="12" name="TextBox 11"/>
          <p:cNvSpPr txBox="1"/>
          <p:nvPr/>
        </p:nvSpPr>
        <p:spPr>
          <a:xfrm>
            <a:off x="8011606" y="5848615"/>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2"/>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3" name="TextBox 12"/>
          <p:cNvSpPr txBox="1"/>
          <p:nvPr/>
        </p:nvSpPr>
        <p:spPr>
          <a:xfrm>
            <a:off x="547563" y="5880604"/>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sp>
        <p:nvSpPr>
          <p:cNvPr id="11" name="TextBox 10"/>
          <p:cNvSpPr txBox="1"/>
          <p:nvPr/>
        </p:nvSpPr>
        <p:spPr>
          <a:xfrm>
            <a:off x="6292705" y="1107220"/>
            <a:ext cx="5702590" cy="3884140"/>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new or existing Azure virtual network, where traffic automatically flows via the VE to the application servers. The BIG-IP VE instance is launched with 3 network interfaces but the template has the capability to add additional interfaces (up to a total of 8). This template is useful when the VE is acting as a traffic controller requiring more than 3 interfaces.</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Multi-NIC configurations are necessary when deploying multiple applications on different IP addresses, or multi-tenant configurations.</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sz="1600" dirty="0">
                <a:solidFill>
                  <a:schemeClr val="tx2"/>
                </a:solidFill>
                <a:latin typeface="Franklin Gothic Book" charset="0"/>
                <a:ea typeface="Franklin Gothic Book" charset="0"/>
                <a:cs typeface="Franklin Gothic Book" charset="0"/>
              </a:rPr>
              <a:t>Pre-requisites to this template can be found </a:t>
            </a:r>
            <a:r>
              <a:rPr lang="en-US" sz="1600" dirty="0">
                <a:solidFill>
                  <a:schemeClr val="tx2"/>
                </a:solidFill>
                <a:latin typeface="Franklin Gothic Book" charset="0"/>
                <a:ea typeface="Franklin Gothic Book" charset="0"/>
                <a:cs typeface="Franklin Gothic Book" charset="0"/>
                <a:hlinkClick r:id="rId3"/>
              </a:rPr>
              <a:t>here</a:t>
            </a:r>
            <a:endParaRPr lang="en-US" sz="1600" dirty="0">
              <a:solidFill>
                <a:schemeClr val="tx2"/>
              </a:solidFill>
              <a:latin typeface="Franklin Gothic Book" charset="0"/>
              <a:ea typeface="Franklin Gothic Book" charset="0"/>
              <a:cs typeface="Franklin Gothic Book" charset="0"/>
            </a:endParaRPr>
          </a:p>
        </p:txBody>
      </p:sp>
      <p:pic>
        <p:nvPicPr>
          <p:cNvPr id="2" name="Picture 1"/>
          <p:cNvPicPr>
            <a:picLocks noChangeAspect="1"/>
          </p:cNvPicPr>
          <p:nvPr/>
        </p:nvPicPr>
        <p:blipFill>
          <a:blip r:embed="rId4"/>
          <a:stretch>
            <a:fillRect/>
          </a:stretch>
        </p:blipFill>
        <p:spPr>
          <a:xfrm>
            <a:off x="817051" y="1107220"/>
            <a:ext cx="4575432" cy="4909405"/>
          </a:xfrm>
          <a:prstGeom prst="rect">
            <a:avLst/>
          </a:prstGeom>
        </p:spPr>
      </p:pic>
    </p:spTree>
    <p:extLst>
      <p:ext uri="{BB962C8B-B14F-4D97-AF65-F5344CB8AC3E}">
        <p14:creationId xmlns:p14="http://schemas.microsoft.com/office/powerpoint/2010/main" val="1186356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9345" y="59923"/>
            <a:ext cx="12829937" cy="867930"/>
          </a:xfrm>
        </p:spPr>
        <p:txBody>
          <a:bodyPr/>
          <a:lstStyle/>
          <a:p>
            <a:r>
              <a:rPr lang="en-US" sz="4000" dirty="0"/>
              <a:t>Why do I need F5’s Cloud Solution Templates?</a:t>
            </a:r>
          </a:p>
        </p:txBody>
      </p:sp>
      <p:sp>
        <p:nvSpPr>
          <p:cNvPr id="5" name="Slide Number Placeholder 4"/>
          <p:cNvSpPr>
            <a:spLocks noGrp="1"/>
          </p:cNvSpPr>
          <p:nvPr>
            <p:ph type="sldNum" sz="quarter" idx="12"/>
          </p:nvPr>
        </p:nvSpPr>
        <p:spPr/>
        <p:txBody>
          <a:bodyPr/>
          <a:lstStyle/>
          <a:p>
            <a:fld id="{BDCE5DD0-B057-7149-A89D-BD8F4A044A26}" type="slidenum">
              <a:rPr lang="en-US" smtClean="0"/>
              <a:t>2</a:t>
            </a:fld>
            <a:endParaRPr lang="en-US"/>
          </a:p>
        </p:txBody>
      </p:sp>
      <p:grpSp>
        <p:nvGrpSpPr>
          <p:cNvPr id="72" name="Group 71"/>
          <p:cNvGrpSpPr/>
          <p:nvPr/>
        </p:nvGrpSpPr>
        <p:grpSpPr>
          <a:xfrm>
            <a:off x="8208505" y="885078"/>
            <a:ext cx="1838338" cy="1156799"/>
            <a:chOff x="400365" y="908631"/>
            <a:chExt cx="2507945" cy="1578158"/>
          </a:xfrm>
        </p:grpSpPr>
        <p:pic>
          <p:nvPicPr>
            <p:cNvPr id="14" name="Picture 13"/>
            <p:cNvPicPr>
              <a:picLocks noChangeAspect="1"/>
            </p:cNvPicPr>
            <p:nvPr/>
          </p:nvPicPr>
          <p:blipFill>
            <a:blip r:embed="rId3"/>
            <a:stretch>
              <a:fillRect/>
            </a:stretch>
          </p:blipFill>
          <p:spPr>
            <a:xfrm>
              <a:off x="400365" y="908631"/>
              <a:ext cx="2507945" cy="157815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9511" y="1548638"/>
              <a:ext cx="1336399" cy="502486"/>
            </a:xfrm>
            <a:prstGeom prst="rect">
              <a:avLst/>
            </a:prstGeom>
          </p:spPr>
        </p:pic>
      </p:grpSp>
      <p:sp>
        <p:nvSpPr>
          <p:cNvPr id="30" name="TextBox 29"/>
          <p:cNvSpPr txBox="1"/>
          <p:nvPr/>
        </p:nvSpPr>
        <p:spPr>
          <a:xfrm>
            <a:off x="8261887" y="4442164"/>
            <a:ext cx="3907625" cy="1775871"/>
          </a:xfrm>
          <a:prstGeom prst="rect">
            <a:avLst/>
          </a:prstGeom>
          <a:noFill/>
        </p:spPr>
        <p:txBody>
          <a:bodyPr wrap="square" lIns="155448" tIns="155448" rIns="155448" bIns="155448" rtlCol="0">
            <a:spAutoFit/>
          </a:bodyPr>
          <a:lstStyle/>
          <a:p>
            <a:pPr marL="285750" indent="-285750">
              <a:spcBef>
                <a:spcPts val="1200"/>
              </a:spcBef>
              <a:buFont typeface="Arial" charset="0"/>
              <a:buChar char="•"/>
            </a:pPr>
            <a:r>
              <a:rPr lang="en-US" sz="17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F5 is striving towards template parity across cloud vendors </a:t>
            </a:r>
          </a:p>
          <a:p>
            <a:pPr marL="285750" indent="-285750">
              <a:spcBef>
                <a:spcPts val="1200"/>
              </a:spcBef>
              <a:buFont typeface="Arial" charset="0"/>
              <a:buChar char="•"/>
            </a:pPr>
            <a:r>
              <a:rPr lang="en-US" sz="17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Enabling fast &amp; simple replication of app services across multiple cloud platforms.</a:t>
            </a:r>
          </a:p>
        </p:txBody>
      </p:sp>
      <p:sp>
        <p:nvSpPr>
          <p:cNvPr id="31" name="TextBox 30"/>
          <p:cNvSpPr txBox="1"/>
          <p:nvPr/>
        </p:nvSpPr>
        <p:spPr>
          <a:xfrm>
            <a:off x="4156811" y="4415519"/>
            <a:ext cx="3945806" cy="2037481"/>
          </a:xfrm>
          <a:prstGeom prst="rect">
            <a:avLst/>
          </a:prstGeom>
          <a:noFill/>
        </p:spPr>
        <p:txBody>
          <a:bodyPr wrap="square" lIns="155448" tIns="155448" rIns="155448" bIns="155448" rtlCol="0">
            <a:spAutoFit/>
          </a:bodyPr>
          <a:lstStyle/>
          <a:p>
            <a:pPr marL="285750" indent="-285750">
              <a:spcBef>
                <a:spcPts val="1200"/>
              </a:spcBef>
              <a:buFont typeface="Arial" charset="0"/>
              <a:buChar char="•"/>
            </a:pPr>
            <a:r>
              <a:rPr lang="en-US" sz="17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Templates Integrate with 3</a:t>
            </a:r>
            <a:r>
              <a:rPr lang="en-US" sz="1700" baseline="300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rd</a:t>
            </a:r>
            <a:r>
              <a:rPr lang="en-US" sz="17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party automation tools such as Chef, Puppet &amp; Ansible</a:t>
            </a:r>
          </a:p>
          <a:p>
            <a:pPr marL="285750" indent="-285750">
              <a:spcBef>
                <a:spcPts val="1200"/>
              </a:spcBef>
              <a:buFont typeface="Arial" charset="0"/>
              <a:buChar char="•"/>
            </a:pPr>
            <a:r>
              <a:rPr lang="en-US" sz="17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Improves efficiency while reducing cost, variability and deployment risks</a:t>
            </a:r>
          </a:p>
        </p:txBody>
      </p:sp>
      <p:grpSp>
        <p:nvGrpSpPr>
          <p:cNvPr id="69" name="Group 68"/>
          <p:cNvGrpSpPr/>
          <p:nvPr/>
        </p:nvGrpSpPr>
        <p:grpSpPr>
          <a:xfrm>
            <a:off x="4799660" y="1272029"/>
            <a:ext cx="2528582" cy="2528582"/>
            <a:chOff x="4915502" y="1643031"/>
            <a:chExt cx="2528582" cy="2528582"/>
          </a:xfrm>
        </p:grpSpPr>
        <p:pic>
          <p:nvPicPr>
            <p:cNvPr id="59" name="Picture 58"/>
            <p:cNvPicPr>
              <a:picLocks noChangeAspect="1"/>
            </p:cNvPicPr>
            <p:nvPr/>
          </p:nvPicPr>
          <p:blipFill>
            <a:blip r:embed="rId5">
              <a:alphaModFix amt="17000"/>
            </a:blip>
            <a:stretch>
              <a:fillRect/>
            </a:stretch>
          </p:blipFill>
          <p:spPr>
            <a:xfrm>
              <a:off x="4915502" y="1643031"/>
              <a:ext cx="2528582" cy="2528582"/>
            </a:xfrm>
            <a:prstGeom prst="rect">
              <a:avLst/>
            </a:prstGeom>
          </p:spPr>
        </p:pic>
        <p:pic>
          <p:nvPicPr>
            <p:cNvPr id="39" name="Picture 3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37333" y="2560951"/>
              <a:ext cx="647316" cy="692742"/>
            </a:xfrm>
            <a:prstGeom prst="rect">
              <a:avLst/>
            </a:prstGeom>
            <a:effectLst>
              <a:outerShdw dist="50800" dir="5400000" sx="1000" sy="1000" algn="ctr" rotWithShape="0">
                <a:srgbClr val="000000">
                  <a:alpha val="43137"/>
                </a:srgbClr>
              </a:outerShdw>
            </a:effectLst>
          </p:spPr>
        </p:pic>
        <p:pic>
          <p:nvPicPr>
            <p:cNvPr id="40" name="Picture 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986553" y="2526790"/>
              <a:ext cx="853365" cy="840337"/>
            </a:xfrm>
            <a:prstGeom prst="rect">
              <a:avLst/>
            </a:prstGeom>
          </p:spPr>
        </p:pic>
        <p:pic>
          <p:nvPicPr>
            <p:cNvPr id="41" name="Picture 4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30689" y="2495083"/>
              <a:ext cx="903517" cy="715370"/>
            </a:xfrm>
            <a:prstGeom prst="rect">
              <a:avLst/>
            </a:prstGeom>
          </p:spPr>
        </p:pic>
      </p:grpSp>
      <p:grpSp>
        <p:nvGrpSpPr>
          <p:cNvPr id="55" name="Group 54"/>
          <p:cNvGrpSpPr/>
          <p:nvPr/>
        </p:nvGrpSpPr>
        <p:grpSpPr>
          <a:xfrm>
            <a:off x="8214034" y="2624409"/>
            <a:ext cx="1908841" cy="1201164"/>
            <a:chOff x="6192253" y="6082673"/>
            <a:chExt cx="2507945" cy="1578158"/>
          </a:xfrm>
        </p:grpSpPr>
        <p:pic>
          <p:nvPicPr>
            <p:cNvPr id="16" name="Picture 1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02903" y="7042280"/>
              <a:ext cx="1892921" cy="263495"/>
            </a:xfrm>
            <a:prstGeom prst="rect">
              <a:avLst/>
            </a:prstGeom>
          </p:spPr>
        </p:pic>
        <p:pic>
          <p:nvPicPr>
            <p:cNvPr id="51" name="Picture 50"/>
            <p:cNvPicPr>
              <a:picLocks noChangeAspect="1"/>
            </p:cNvPicPr>
            <p:nvPr/>
          </p:nvPicPr>
          <p:blipFill>
            <a:blip r:embed="rId3"/>
            <a:stretch>
              <a:fillRect/>
            </a:stretch>
          </p:blipFill>
          <p:spPr>
            <a:xfrm>
              <a:off x="6192253" y="6082673"/>
              <a:ext cx="2507945" cy="1578158"/>
            </a:xfrm>
            <a:prstGeom prst="rect">
              <a:avLst/>
            </a:prstGeom>
          </p:spPr>
        </p:pic>
      </p:grpSp>
      <p:cxnSp>
        <p:nvCxnSpPr>
          <p:cNvPr id="75" name="Straight Connector 74"/>
          <p:cNvCxnSpPr/>
          <p:nvPr/>
        </p:nvCxnSpPr>
        <p:spPr>
          <a:xfrm flipH="1">
            <a:off x="3985981" y="1197012"/>
            <a:ext cx="5906" cy="45903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8102445" y="1197012"/>
            <a:ext cx="35917" cy="45903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8" name="Freeform 7"/>
          <p:cNvSpPr>
            <a:spLocks noEditPoints="1"/>
          </p:cNvSpPr>
          <p:nvPr/>
        </p:nvSpPr>
        <p:spPr bwMode="auto">
          <a:xfrm>
            <a:off x="2799440" y="2564619"/>
            <a:ext cx="882267" cy="881072"/>
          </a:xfrm>
          <a:custGeom>
            <a:avLst/>
            <a:gdLst>
              <a:gd name="T0" fmla="*/ 0 w 446"/>
              <a:gd name="T1" fmla="*/ 223 h 445"/>
              <a:gd name="T2" fmla="*/ 446 w 446"/>
              <a:gd name="T3" fmla="*/ 223 h 445"/>
              <a:gd name="T4" fmla="*/ 291 w 446"/>
              <a:gd name="T5" fmla="*/ 77 h 445"/>
              <a:gd name="T6" fmla="*/ 327 w 446"/>
              <a:gd name="T7" fmla="*/ 39 h 445"/>
              <a:gd name="T8" fmla="*/ 312 w 446"/>
              <a:gd name="T9" fmla="*/ 89 h 445"/>
              <a:gd name="T10" fmla="*/ 296 w 446"/>
              <a:gd name="T11" fmla="*/ 93 h 445"/>
              <a:gd name="T12" fmla="*/ 209 w 446"/>
              <a:gd name="T13" fmla="*/ 23 h 445"/>
              <a:gd name="T14" fmla="*/ 233 w 446"/>
              <a:gd name="T15" fmla="*/ 23 h 445"/>
              <a:gd name="T16" fmla="*/ 221 w 446"/>
              <a:gd name="T17" fmla="*/ 74 h 445"/>
              <a:gd name="T18" fmla="*/ 209 w 446"/>
              <a:gd name="T19" fmla="*/ 23 h 445"/>
              <a:gd name="T20" fmla="*/ 24 w 446"/>
              <a:gd name="T21" fmla="*/ 236 h 445"/>
              <a:gd name="T22" fmla="*/ 24 w 446"/>
              <a:gd name="T23" fmla="*/ 212 h 445"/>
              <a:gd name="T24" fmla="*/ 75 w 446"/>
              <a:gd name="T25" fmla="*/ 224 h 445"/>
              <a:gd name="T26" fmla="*/ 94 w 446"/>
              <a:gd name="T27" fmla="*/ 150 h 445"/>
              <a:gd name="T28" fmla="*/ 78 w 446"/>
              <a:gd name="T29" fmla="*/ 154 h 445"/>
              <a:gd name="T30" fmla="*/ 39 w 446"/>
              <a:gd name="T31" fmla="*/ 119 h 445"/>
              <a:gd name="T32" fmla="*/ 90 w 446"/>
              <a:gd name="T33" fmla="*/ 134 h 445"/>
              <a:gd name="T34" fmla="*/ 147 w 446"/>
              <a:gd name="T35" fmla="*/ 95 h 445"/>
              <a:gd name="T36" fmla="*/ 131 w 446"/>
              <a:gd name="T37" fmla="*/ 91 h 445"/>
              <a:gd name="T38" fmla="*/ 116 w 446"/>
              <a:gd name="T39" fmla="*/ 41 h 445"/>
              <a:gd name="T40" fmla="*/ 152 w 446"/>
              <a:gd name="T41" fmla="*/ 79 h 445"/>
              <a:gd name="T42" fmla="*/ 372 w 446"/>
              <a:gd name="T43" fmla="*/ 204 h 445"/>
              <a:gd name="T44" fmla="*/ 256 w 446"/>
              <a:gd name="T45" fmla="*/ 400 h 445"/>
              <a:gd name="T46" fmla="*/ 189 w 446"/>
              <a:gd name="T47" fmla="*/ 348 h 445"/>
              <a:gd name="T48" fmla="*/ 189 w 446"/>
              <a:gd name="T49" fmla="*/ 348 h 445"/>
              <a:gd name="T50" fmla="*/ 370 w 446"/>
              <a:gd name="T51" fmla="*/ 186 h 445"/>
              <a:gd name="T52" fmla="*/ 367 w 446"/>
              <a:gd name="T53" fmla="*/ 151 h 445"/>
              <a:gd name="T54" fmla="*/ 351 w 446"/>
              <a:gd name="T55" fmla="*/ 147 h 445"/>
              <a:gd name="T56" fmla="*/ 389 w 446"/>
              <a:gd name="T57" fmla="*/ 111 h 445"/>
              <a:gd name="T58" fmla="*/ 401 w 446"/>
              <a:gd name="T59" fmla="*/ 132 h 445"/>
              <a:gd name="T60" fmla="*/ 422 w 446"/>
              <a:gd name="T61" fmla="*/ 233 h 445"/>
              <a:gd name="T62" fmla="*/ 385 w 446"/>
              <a:gd name="T63" fmla="*/ 221 h 445"/>
              <a:gd name="T64" fmla="*/ 422 w 446"/>
              <a:gd name="T65" fmla="*/ 209 h 445"/>
              <a:gd name="T66" fmla="*/ 422 w 446"/>
              <a:gd name="T67" fmla="*/ 233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6" h="445">
                <a:moveTo>
                  <a:pt x="223" y="0"/>
                </a:moveTo>
                <a:cubicBezTo>
                  <a:pt x="100" y="0"/>
                  <a:pt x="0" y="100"/>
                  <a:pt x="0" y="223"/>
                </a:cubicBezTo>
                <a:cubicBezTo>
                  <a:pt x="0" y="345"/>
                  <a:pt x="100" y="445"/>
                  <a:pt x="223" y="445"/>
                </a:cubicBezTo>
                <a:cubicBezTo>
                  <a:pt x="346" y="445"/>
                  <a:pt x="446" y="345"/>
                  <a:pt x="446" y="223"/>
                </a:cubicBezTo>
                <a:cubicBezTo>
                  <a:pt x="446" y="100"/>
                  <a:pt x="346" y="0"/>
                  <a:pt x="223" y="0"/>
                </a:cubicBezTo>
                <a:close/>
                <a:moveTo>
                  <a:pt x="291" y="77"/>
                </a:moveTo>
                <a:cubicBezTo>
                  <a:pt x="311" y="43"/>
                  <a:pt x="311" y="43"/>
                  <a:pt x="311" y="43"/>
                </a:cubicBezTo>
                <a:cubicBezTo>
                  <a:pt x="314" y="37"/>
                  <a:pt x="321" y="35"/>
                  <a:pt x="327" y="39"/>
                </a:cubicBezTo>
                <a:cubicBezTo>
                  <a:pt x="333" y="42"/>
                  <a:pt x="335" y="49"/>
                  <a:pt x="332" y="55"/>
                </a:cubicBezTo>
                <a:cubicBezTo>
                  <a:pt x="312" y="89"/>
                  <a:pt x="312" y="89"/>
                  <a:pt x="312" y="89"/>
                </a:cubicBezTo>
                <a:cubicBezTo>
                  <a:pt x="310" y="93"/>
                  <a:pt x="306" y="95"/>
                  <a:pt x="302" y="95"/>
                </a:cubicBezTo>
                <a:cubicBezTo>
                  <a:pt x="300" y="95"/>
                  <a:pt x="298" y="94"/>
                  <a:pt x="296" y="93"/>
                </a:cubicBezTo>
                <a:cubicBezTo>
                  <a:pt x="290" y="90"/>
                  <a:pt x="288" y="83"/>
                  <a:pt x="291" y="77"/>
                </a:cubicBezTo>
                <a:close/>
                <a:moveTo>
                  <a:pt x="209" y="23"/>
                </a:moveTo>
                <a:cubicBezTo>
                  <a:pt x="209" y="17"/>
                  <a:pt x="215" y="11"/>
                  <a:pt x="221" y="11"/>
                </a:cubicBezTo>
                <a:cubicBezTo>
                  <a:pt x="228" y="11"/>
                  <a:pt x="233" y="17"/>
                  <a:pt x="233" y="23"/>
                </a:cubicBezTo>
                <a:cubicBezTo>
                  <a:pt x="233" y="62"/>
                  <a:pt x="233" y="62"/>
                  <a:pt x="233" y="62"/>
                </a:cubicBezTo>
                <a:cubicBezTo>
                  <a:pt x="233" y="69"/>
                  <a:pt x="228" y="74"/>
                  <a:pt x="221" y="74"/>
                </a:cubicBezTo>
                <a:cubicBezTo>
                  <a:pt x="215" y="74"/>
                  <a:pt x="209" y="69"/>
                  <a:pt x="209" y="62"/>
                </a:cubicBezTo>
                <a:lnTo>
                  <a:pt x="209" y="23"/>
                </a:lnTo>
                <a:close/>
                <a:moveTo>
                  <a:pt x="63" y="236"/>
                </a:moveTo>
                <a:cubicBezTo>
                  <a:pt x="24" y="236"/>
                  <a:pt x="24" y="236"/>
                  <a:pt x="24" y="236"/>
                </a:cubicBezTo>
                <a:cubicBezTo>
                  <a:pt x="17" y="236"/>
                  <a:pt x="12" y="231"/>
                  <a:pt x="12" y="224"/>
                </a:cubicBezTo>
                <a:cubicBezTo>
                  <a:pt x="12" y="218"/>
                  <a:pt x="17" y="212"/>
                  <a:pt x="24" y="212"/>
                </a:cubicBezTo>
                <a:cubicBezTo>
                  <a:pt x="63" y="212"/>
                  <a:pt x="63" y="212"/>
                  <a:pt x="63" y="212"/>
                </a:cubicBezTo>
                <a:cubicBezTo>
                  <a:pt x="70" y="212"/>
                  <a:pt x="75" y="218"/>
                  <a:pt x="75" y="224"/>
                </a:cubicBezTo>
                <a:cubicBezTo>
                  <a:pt x="75" y="231"/>
                  <a:pt x="70" y="236"/>
                  <a:pt x="63" y="236"/>
                </a:cubicBezTo>
                <a:close/>
                <a:moveTo>
                  <a:pt x="94" y="150"/>
                </a:moveTo>
                <a:cubicBezTo>
                  <a:pt x="92" y="154"/>
                  <a:pt x="88" y="156"/>
                  <a:pt x="84" y="156"/>
                </a:cubicBezTo>
                <a:cubicBezTo>
                  <a:pt x="82" y="156"/>
                  <a:pt x="79" y="156"/>
                  <a:pt x="78" y="154"/>
                </a:cubicBezTo>
                <a:cubicBezTo>
                  <a:pt x="44" y="135"/>
                  <a:pt x="44" y="135"/>
                  <a:pt x="44" y="135"/>
                </a:cubicBezTo>
                <a:cubicBezTo>
                  <a:pt x="38" y="132"/>
                  <a:pt x="36" y="124"/>
                  <a:pt x="39" y="119"/>
                </a:cubicBezTo>
                <a:cubicBezTo>
                  <a:pt x="43" y="113"/>
                  <a:pt x="50" y="111"/>
                  <a:pt x="56" y="114"/>
                </a:cubicBezTo>
                <a:cubicBezTo>
                  <a:pt x="90" y="134"/>
                  <a:pt x="90" y="134"/>
                  <a:pt x="90" y="134"/>
                </a:cubicBezTo>
                <a:cubicBezTo>
                  <a:pt x="95" y="137"/>
                  <a:pt x="97" y="144"/>
                  <a:pt x="94" y="150"/>
                </a:cubicBezTo>
                <a:close/>
                <a:moveTo>
                  <a:pt x="147" y="95"/>
                </a:moveTo>
                <a:cubicBezTo>
                  <a:pt x="146" y="96"/>
                  <a:pt x="144" y="97"/>
                  <a:pt x="141" y="97"/>
                </a:cubicBezTo>
                <a:cubicBezTo>
                  <a:pt x="137" y="97"/>
                  <a:pt x="133" y="95"/>
                  <a:pt x="131" y="91"/>
                </a:cubicBezTo>
                <a:cubicBezTo>
                  <a:pt x="112" y="57"/>
                  <a:pt x="112" y="57"/>
                  <a:pt x="112" y="57"/>
                </a:cubicBezTo>
                <a:cubicBezTo>
                  <a:pt x="108" y="51"/>
                  <a:pt x="110" y="44"/>
                  <a:pt x="116" y="41"/>
                </a:cubicBezTo>
                <a:cubicBezTo>
                  <a:pt x="122" y="37"/>
                  <a:pt x="129" y="39"/>
                  <a:pt x="132" y="45"/>
                </a:cubicBezTo>
                <a:cubicBezTo>
                  <a:pt x="152" y="79"/>
                  <a:pt x="152" y="79"/>
                  <a:pt x="152" y="79"/>
                </a:cubicBezTo>
                <a:cubicBezTo>
                  <a:pt x="155" y="85"/>
                  <a:pt x="153" y="92"/>
                  <a:pt x="147" y="95"/>
                </a:cubicBezTo>
                <a:close/>
                <a:moveTo>
                  <a:pt x="372" y="204"/>
                </a:moveTo>
                <a:cubicBezTo>
                  <a:pt x="261" y="392"/>
                  <a:pt x="261" y="392"/>
                  <a:pt x="261" y="392"/>
                </a:cubicBezTo>
                <a:cubicBezTo>
                  <a:pt x="259" y="395"/>
                  <a:pt x="258" y="397"/>
                  <a:pt x="256" y="400"/>
                </a:cubicBezTo>
                <a:cubicBezTo>
                  <a:pt x="241" y="418"/>
                  <a:pt x="215" y="421"/>
                  <a:pt x="197" y="407"/>
                </a:cubicBezTo>
                <a:cubicBezTo>
                  <a:pt x="178" y="393"/>
                  <a:pt x="175" y="366"/>
                  <a:pt x="189" y="348"/>
                </a:cubicBezTo>
                <a:cubicBezTo>
                  <a:pt x="189" y="348"/>
                  <a:pt x="189" y="348"/>
                  <a:pt x="190" y="348"/>
                </a:cubicBezTo>
                <a:cubicBezTo>
                  <a:pt x="189" y="348"/>
                  <a:pt x="189" y="348"/>
                  <a:pt x="189" y="348"/>
                </a:cubicBezTo>
                <a:cubicBezTo>
                  <a:pt x="352" y="188"/>
                  <a:pt x="352" y="188"/>
                  <a:pt x="352" y="188"/>
                </a:cubicBezTo>
                <a:cubicBezTo>
                  <a:pt x="357" y="183"/>
                  <a:pt x="364" y="182"/>
                  <a:pt x="370" y="186"/>
                </a:cubicBezTo>
                <a:cubicBezTo>
                  <a:pt x="375" y="191"/>
                  <a:pt x="376" y="198"/>
                  <a:pt x="372" y="204"/>
                </a:cubicBezTo>
                <a:close/>
                <a:moveTo>
                  <a:pt x="367" y="151"/>
                </a:moveTo>
                <a:cubicBezTo>
                  <a:pt x="365" y="152"/>
                  <a:pt x="363" y="153"/>
                  <a:pt x="361" y="153"/>
                </a:cubicBezTo>
                <a:cubicBezTo>
                  <a:pt x="357" y="153"/>
                  <a:pt x="353" y="151"/>
                  <a:pt x="351" y="147"/>
                </a:cubicBezTo>
                <a:cubicBezTo>
                  <a:pt x="347" y="141"/>
                  <a:pt x="349" y="134"/>
                  <a:pt x="355" y="130"/>
                </a:cubicBezTo>
                <a:cubicBezTo>
                  <a:pt x="389" y="111"/>
                  <a:pt x="389" y="111"/>
                  <a:pt x="389" y="111"/>
                </a:cubicBezTo>
                <a:cubicBezTo>
                  <a:pt x="394" y="108"/>
                  <a:pt x="402" y="110"/>
                  <a:pt x="405" y="115"/>
                </a:cubicBezTo>
                <a:cubicBezTo>
                  <a:pt x="408" y="121"/>
                  <a:pt x="406" y="128"/>
                  <a:pt x="401" y="132"/>
                </a:cubicBezTo>
                <a:lnTo>
                  <a:pt x="367" y="151"/>
                </a:lnTo>
                <a:close/>
                <a:moveTo>
                  <a:pt x="422" y="233"/>
                </a:moveTo>
                <a:cubicBezTo>
                  <a:pt x="397" y="233"/>
                  <a:pt x="397" y="233"/>
                  <a:pt x="397" y="233"/>
                </a:cubicBezTo>
                <a:cubicBezTo>
                  <a:pt x="391" y="233"/>
                  <a:pt x="385" y="227"/>
                  <a:pt x="385" y="221"/>
                </a:cubicBezTo>
                <a:cubicBezTo>
                  <a:pt x="385" y="214"/>
                  <a:pt x="391" y="209"/>
                  <a:pt x="397" y="209"/>
                </a:cubicBezTo>
                <a:cubicBezTo>
                  <a:pt x="422" y="209"/>
                  <a:pt x="422" y="209"/>
                  <a:pt x="422" y="209"/>
                </a:cubicBezTo>
                <a:cubicBezTo>
                  <a:pt x="429" y="209"/>
                  <a:pt x="434" y="214"/>
                  <a:pt x="434" y="221"/>
                </a:cubicBezTo>
                <a:cubicBezTo>
                  <a:pt x="434" y="227"/>
                  <a:pt x="429" y="233"/>
                  <a:pt x="422" y="233"/>
                </a:cubicBezTo>
                <a:close/>
              </a:path>
            </a:pathLst>
          </a:custGeom>
          <a:solidFill>
            <a:srgbClr val="00B050"/>
          </a:solidFill>
          <a:ln w="3175">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67" tIns="60933" rIns="121867" bIns="60933" numCol="1" anchor="t" anchorCtr="0" compatLnSpc="1">
            <a:prstTxWarp prst="textNoShape">
              <a:avLst/>
            </a:prstTxWarp>
          </a:bodyPr>
          <a:lstStyle/>
          <a:p>
            <a:endParaRPr lang="en-US" sz="1799" dirty="0"/>
          </a:p>
        </p:txBody>
      </p:sp>
      <p:sp>
        <p:nvSpPr>
          <p:cNvPr id="79" name="Freeform 6"/>
          <p:cNvSpPr>
            <a:spLocks noEditPoints="1"/>
          </p:cNvSpPr>
          <p:nvPr/>
        </p:nvSpPr>
        <p:spPr bwMode="auto">
          <a:xfrm>
            <a:off x="495692" y="2545317"/>
            <a:ext cx="882267" cy="881072"/>
          </a:xfrm>
          <a:custGeom>
            <a:avLst/>
            <a:gdLst>
              <a:gd name="T0" fmla="*/ 0 w 446"/>
              <a:gd name="T1" fmla="*/ 223 h 445"/>
              <a:gd name="T2" fmla="*/ 446 w 446"/>
              <a:gd name="T3" fmla="*/ 223 h 445"/>
              <a:gd name="T4" fmla="*/ 208 w 446"/>
              <a:gd name="T5" fmla="*/ 24 h 445"/>
              <a:gd name="T6" fmla="*/ 232 w 446"/>
              <a:gd name="T7" fmla="*/ 24 h 445"/>
              <a:gd name="T8" fmla="*/ 220 w 446"/>
              <a:gd name="T9" fmla="*/ 75 h 445"/>
              <a:gd name="T10" fmla="*/ 208 w 446"/>
              <a:gd name="T11" fmla="*/ 24 h 445"/>
              <a:gd name="T12" fmla="*/ 131 w 446"/>
              <a:gd name="T13" fmla="*/ 46 h 445"/>
              <a:gd name="T14" fmla="*/ 147 w 446"/>
              <a:gd name="T15" fmla="*/ 96 h 445"/>
              <a:gd name="T16" fmla="*/ 130 w 446"/>
              <a:gd name="T17" fmla="*/ 92 h 445"/>
              <a:gd name="T18" fmla="*/ 115 w 446"/>
              <a:gd name="T19" fmla="*/ 42 h 445"/>
              <a:gd name="T20" fmla="*/ 55 w 446"/>
              <a:gd name="T21" fmla="*/ 115 h 445"/>
              <a:gd name="T22" fmla="*/ 93 w 446"/>
              <a:gd name="T23" fmla="*/ 151 h 445"/>
              <a:gd name="T24" fmla="*/ 77 w 446"/>
              <a:gd name="T25" fmla="*/ 155 h 445"/>
              <a:gd name="T26" fmla="*/ 38 w 446"/>
              <a:gd name="T27" fmla="*/ 120 h 445"/>
              <a:gd name="T28" fmla="*/ 23 w 446"/>
              <a:gd name="T29" fmla="*/ 237 h 445"/>
              <a:gd name="T30" fmla="*/ 23 w 446"/>
              <a:gd name="T31" fmla="*/ 213 h 445"/>
              <a:gd name="T32" fmla="*/ 59 w 446"/>
              <a:gd name="T33" fmla="*/ 225 h 445"/>
              <a:gd name="T34" fmla="*/ 242 w 446"/>
              <a:gd name="T35" fmla="*/ 408 h 445"/>
              <a:gd name="T36" fmla="*/ 178 w 446"/>
              <a:gd name="T37" fmla="*/ 393 h 445"/>
              <a:gd name="T38" fmla="*/ 69 w 446"/>
              <a:gd name="T39" fmla="*/ 187 h 445"/>
              <a:gd name="T40" fmla="*/ 250 w 446"/>
              <a:gd name="T41" fmla="*/ 348 h 445"/>
              <a:gd name="T42" fmla="*/ 249 w 446"/>
              <a:gd name="T43" fmla="*/ 349 h 445"/>
              <a:gd name="T44" fmla="*/ 331 w 446"/>
              <a:gd name="T45" fmla="*/ 56 h 445"/>
              <a:gd name="T46" fmla="*/ 301 w 446"/>
              <a:gd name="T47" fmla="*/ 96 h 445"/>
              <a:gd name="T48" fmla="*/ 290 w 446"/>
              <a:gd name="T49" fmla="*/ 78 h 445"/>
              <a:gd name="T50" fmla="*/ 326 w 446"/>
              <a:gd name="T51" fmla="*/ 40 h 445"/>
              <a:gd name="T52" fmla="*/ 433 w 446"/>
              <a:gd name="T53" fmla="*/ 222 h 445"/>
              <a:gd name="T54" fmla="*/ 382 w 446"/>
              <a:gd name="T55" fmla="*/ 234 h 445"/>
              <a:gd name="T56" fmla="*/ 382 w 446"/>
              <a:gd name="T57" fmla="*/ 210 h 445"/>
              <a:gd name="T58" fmla="*/ 433 w 446"/>
              <a:gd name="T59" fmla="*/ 222 h 445"/>
              <a:gd name="T60" fmla="*/ 400 w 446"/>
              <a:gd name="T61" fmla="*/ 133 h 445"/>
              <a:gd name="T62" fmla="*/ 360 w 446"/>
              <a:gd name="T63" fmla="*/ 154 h 445"/>
              <a:gd name="T64" fmla="*/ 354 w 446"/>
              <a:gd name="T65" fmla="*/ 131 h 445"/>
              <a:gd name="T66" fmla="*/ 404 w 446"/>
              <a:gd name="T67" fmla="*/ 116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6" h="445">
                <a:moveTo>
                  <a:pt x="223" y="0"/>
                </a:moveTo>
                <a:cubicBezTo>
                  <a:pt x="100" y="0"/>
                  <a:pt x="0" y="100"/>
                  <a:pt x="0" y="223"/>
                </a:cubicBezTo>
                <a:cubicBezTo>
                  <a:pt x="0" y="345"/>
                  <a:pt x="100" y="445"/>
                  <a:pt x="223" y="445"/>
                </a:cubicBezTo>
                <a:cubicBezTo>
                  <a:pt x="346" y="445"/>
                  <a:pt x="446" y="345"/>
                  <a:pt x="446" y="223"/>
                </a:cubicBezTo>
                <a:cubicBezTo>
                  <a:pt x="446" y="100"/>
                  <a:pt x="346" y="0"/>
                  <a:pt x="223" y="0"/>
                </a:cubicBezTo>
                <a:close/>
                <a:moveTo>
                  <a:pt x="208" y="24"/>
                </a:moveTo>
                <a:cubicBezTo>
                  <a:pt x="208" y="18"/>
                  <a:pt x="214" y="12"/>
                  <a:pt x="220" y="12"/>
                </a:cubicBezTo>
                <a:cubicBezTo>
                  <a:pt x="227" y="12"/>
                  <a:pt x="232" y="18"/>
                  <a:pt x="232" y="24"/>
                </a:cubicBezTo>
                <a:cubicBezTo>
                  <a:pt x="232" y="63"/>
                  <a:pt x="232" y="63"/>
                  <a:pt x="232" y="63"/>
                </a:cubicBezTo>
                <a:cubicBezTo>
                  <a:pt x="232" y="70"/>
                  <a:pt x="227" y="75"/>
                  <a:pt x="220" y="75"/>
                </a:cubicBezTo>
                <a:cubicBezTo>
                  <a:pt x="214" y="75"/>
                  <a:pt x="208" y="70"/>
                  <a:pt x="208" y="63"/>
                </a:cubicBezTo>
                <a:lnTo>
                  <a:pt x="208" y="24"/>
                </a:lnTo>
                <a:close/>
                <a:moveTo>
                  <a:pt x="115" y="42"/>
                </a:moveTo>
                <a:cubicBezTo>
                  <a:pt x="121" y="38"/>
                  <a:pt x="128" y="40"/>
                  <a:pt x="131" y="46"/>
                </a:cubicBezTo>
                <a:cubicBezTo>
                  <a:pt x="151" y="80"/>
                  <a:pt x="151" y="80"/>
                  <a:pt x="151" y="80"/>
                </a:cubicBezTo>
                <a:cubicBezTo>
                  <a:pt x="154" y="85"/>
                  <a:pt x="152" y="93"/>
                  <a:pt x="147" y="96"/>
                </a:cubicBezTo>
                <a:cubicBezTo>
                  <a:pt x="145" y="97"/>
                  <a:pt x="143" y="98"/>
                  <a:pt x="141" y="98"/>
                </a:cubicBezTo>
                <a:cubicBezTo>
                  <a:pt x="136" y="98"/>
                  <a:pt x="132" y="96"/>
                  <a:pt x="130" y="92"/>
                </a:cubicBezTo>
                <a:cubicBezTo>
                  <a:pt x="111" y="58"/>
                  <a:pt x="111" y="58"/>
                  <a:pt x="111" y="58"/>
                </a:cubicBezTo>
                <a:cubicBezTo>
                  <a:pt x="107" y="52"/>
                  <a:pt x="109" y="45"/>
                  <a:pt x="115" y="42"/>
                </a:cubicBezTo>
                <a:close/>
                <a:moveTo>
                  <a:pt x="38" y="120"/>
                </a:moveTo>
                <a:cubicBezTo>
                  <a:pt x="42" y="114"/>
                  <a:pt x="49" y="112"/>
                  <a:pt x="55" y="115"/>
                </a:cubicBezTo>
                <a:cubicBezTo>
                  <a:pt x="89" y="135"/>
                  <a:pt x="89" y="135"/>
                  <a:pt x="89" y="135"/>
                </a:cubicBezTo>
                <a:cubicBezTo>
                  <a:pt x="94" y="138"/>
                  <a:pt x="96" y="145"/>
                  <a:pt x="93" y="151"/>
                </a:cubicBezTo>
                <a:cubicBezTo>
                  <a:pt x="91" y="155"/>
                  <a:pt x="87" y="157"/>
                  <a:pt x="83" y="157"/>
                </a:cubicBezTo>
                <a:cubicBezTo>
                  <a:pt x="81" y="157"/>
                  <a:pt x="79" y="157"/>
                  <a:pt x="77" y="155"/>
                </a:cubicBezTo>
                <a:cubicBezTo>
                  <a:pt x="43" y="136"/>
                  <a:pt x="43" y="136"/>
                  <a:pt x="43" y="136"/>
                </a:cubicBezTo>
                <a:cubicBezTo>
                  <a:pt x="37" y="133"/>
                  <a:pt x="35" y="125"/>
                  <a:pt x="38" y="120"/>
                </a:cubicBezTo>
                <a:close/>
                <a:moveTo>
                  <a:pt x="47" y="237"/>
                </a:moveTo>
                <a:cubicBezTo>
                  <a:pt x="23" y="237"/>
                  <a:pt x="23" y="237"/>
                  <a:pt x="23" y="237"/>
                </a:cubicBezTo>
                <a:cubicBezTo>
                  <a:pt x="16" y="237"/>
                  <a:pt x="11" y="232"/>
                  <a:pt x="11" y="225"/>
                </a:cubicBezTo>
                <a:cubicBezTo>
                  <a:pt x="11" y="219"/>
                  <a:pt x="16" y="213"/>
                  <a:pt x="23" y="213"/>
                </a:cubicBezTo>
                <a:cubicBezTo>
                  <a:pt x="47" y="213"/>
                  <a:pt x="47" y="213"/>
                  <a:pt x="47" y="213"/>
                </a:cubicBezTo>
                <a:cubicBezTo>
                  <a:pt x="54" y="213"/>
                  <a:pt x="59" y="219"/>
                  <a:pt x="59" y="225"/>
                </a:cubicBezTo>
                <a:cubicBezTo>
                  <a:pt x="59" y="232"/>
                  <a:pt x="54" y="237"/>
                  <a:pt x="47" y="237"/>
                </a:cubicBezTo>
                <a:close/>
                <a:moveTo>
                  <a:pt x="242" y="408"/>
                </a:moveTo>
                <a:cubicBezTo>
                  <a:pt x="224" y="422"/>
                  <a:pt x="197" y="419"/>
                  <a:pt x="183" y="401"/>
                </a:cubicBezTo>
                <a:cubicBezTo>
                  <a:pt x="181" y="398"/>
                  <a:pt x="179" y="396"/>
                  <a:pt x="178" y="393"/>
                </a:cubicBezTo>
                <a:cubicBezTo>
                  <a:pt x="67" y="205"/>
                  <a:pt x="67" y="205"/>
                  <a:pt x="67" y="205"/>
                </a:cubicBezTo>
                <a:cubicBezTo>
                  <a:pt x="62" y="199"/>
                  <a:pt x="63" y="192"/>
                  <a:pt x="69" y="187"/>
                </a:cubicBezTo>
                <a:cubicBezTo>
                  <a:pt x="74" y="183"/>
                  <a:pt x="82" y="184"/>
                  <a:pt x="87" y="189"/>
                </a:cubicBezTo>
                <a:cubicBezTo>
                  <a:pt x="250" y="348"/>
                  <a:pt x="250" y="348"/>
                  <a:pt x="250" y="348"/>
                </a:cubicBezTo>
                <a:cubicBezTo>
                  <a:pt x="249" y="349"/>
                  <a:pt x="249" y="349"/>
                  <a:pt x="249" y="349"/>
                </a:cubicBezTo>
                <a:cubicBezTo>
                  <a:pt x="249" y="349"/>
                  <a:pt x="249" y="349"/>
                  <a:pt x="249" y="349"/>
                </a:cubicBezTo>
                <a:cubicBezTo>
                  <a:pt x="264" y="367"/>
                  <a:pt x="260" y="394"/>
                  <a:pt x="242" y="408"/>
                </a:cubicBezTo>
                <a:close/>
                <a:moveTo>
                  <a:pt x="331" y="56"/>
                </a:moveTo>
                <a:cubicBezTo>
                  <a:pt x="311" y="90"/>
                  <a:pt x="311" y="90"/>
                  <a:pt x="311" y="90"/>
                </a:cubicBezTo>
                <a:cubicBezTo>
                  <a:pt x="309" y="94"/>
                  <a:pt x="305" y="96"/>
                  <a:pt x="301" y="96"/>
                </a:cubicBezTo>
                <a:cubicBezTo>
                  <a:pt x="299" y="96"/>
                  <a:pt x="297" y="95"/>
                  <a:pt x="295" y="94"/>
                </a:cubicBezTo>
                <a:cubicBezTo>
                  <a:pt x="289" y="91"/>
                  <a:pt x="287" y="84"/>
                  <a:pt x="290" y="78"/>
                </a:cubicBezTo>
                <a:cubicBezTo>
                  <a:pt x="310" y="44"/>
                  <a:pt x="310" y="44"/>
                  <a:pt x="310" y="44"/>
                </a:cubicBezTo>
                <a:cubicBezTo>
                  <a:pt x="313" y="38"/>
                  <a:pt x="320" y="36"/>
                  <a:pt x="326" y="40"/>
                </a:cubicBezTo>
                <a:cubicBezTo>
                  <a:pt x="332" y="43"/>
                  <a:pt x="334" y="50"/>
                  <a:pt x="331" y="56"/>
                </a:cubicBezTo>
                <a:close/>
                <a:moveTo>
                  <a:pt x="433" y="222"/>
                </a:moveTo>
                <a:cubicBezTo>
                  <a:pt x="433" y="228"/>
                  <a:pt x="428" y="234"/>
                  <a:pt x="421" y="234"/>
                </a:cubicBezTo>
                <a:cubicBezTo>
                  <a:pt x="382" y="234"/>
                  <a:pt x="382" y="234"/>
                  <a:pt x="382" y="234"/>
                </a:cubicBezTo>
                <a:cubicBezTo>
                  <a:pt x="376" y="234"/>
                  <a:pt x="370" y="228"/>
                  <a:pt x="370" y="222"/>
                </a:cubicBezTo>
                <a:cubicBezTo>
                  <a:pt x="370" y="215"/>
                  <a:pt x="376" y="210"/>
                  <a:pt x="382" y="210"/>
                </a:cubicBezTo>
                <a:cubicBezTo>
                  <a:pt x="421" y="210"/>
                  <a:pt x="421" y="210"/>
                  <a:pt x="421" y="210"/>
                </a:cubicBezTo>
                <a:cubicBezTo>
                  <a:pt x="428" y="210"/>
                  <a:pt x="433" y="215"/>
                  <a:pt x="433" y="222"/>
                </a:cubicBezTo>
                <a:close/>
                <a:moveTo>
                  <a:pt x="404" y="116"/>
                </a:moveTo>
                <a:cubicBezTo>
                  <a:pt x="407" y="122"/>
                  <a:pt x="406" y="129"/>
                  <a:pt x="400" y="133"/>
                </a:cubicBezTo>
                <a:cubicBezTo>
                  <a:pt x="366" y="152"/>
                  <a:pt x="366" y="152"/>
                  <a:pt x="366" y="152"/>
                </a:cubicBezTo>
                <a:cubicBezTo>
                  <a:pt x="364" y="153"/>
                  <a:pt x="362" y="154"/>
                  <a:pt x="360" y="154"/>
                </a:cubicBezTo>
                <a:cubicBezTo>
                  <a:pt x="356" y="154"/>
                  <a:pt x="352" y="152"/>
                  <a:pt x="350" y="148"/>
                </a:cubicBezTo>
                <a:cubicBezTo>
                  <a:pt x="346" y="142"/>
                  <a:pt x="348" y="135"/>
                  <a:pt x="354" y="131"/>
                </a:cubicBezTo>
                <a:cubicBezTo>
                  <a:pt x="388" y="112"/>
                  <a:pt x="388" y="112"/>
                  <a:pt x="388" y="112"/>
                </a:cubicBezTo>
                <a:cubicBezTo>
                  <a:pt x="394" y="109"/>
                  <a:pt x="401" y="111"/>
                  <a:pt x="404" y="116"/>
                </a:cubicBezTo>
                <a:close/>
              </a:path>
            </a:pathLst>
          </a:custGeom>
          <a:solidFill>
            <a:srgbClr val="FF0000"/>
          </a:solid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121867" tIns="60933" rIns="121867" bIns="60933" numCol="1" anchor="t" anchorCtr="0" compatLnSpc="1">
            <a:prstTxWarp prst="textNoShape">
              <a:avLst/>
            </a:prstTxWarp>
          </a:bodyPr>
          <a:lstStyle/>
          <a:p>
            <a:endParaRPr lang="en-US" sz="1799" dirty="0"/>
          </a:p>
        </p:txBody>
      </p:sp>
      <p:cxnSp>
        <p:nvCxnSpPr>
          <p:cNvPr id="81" name="Straight Arrow Connector 80"/>
          <p:cNvCxnSpPr/>
          <p:nvPr/>
        </p:nvCxnSpPr>
        <p:spPr>
          <a:xfrm flipV="1">
            <a:off x="1573331" y="2536320"/>
            <a:ext cx="1178104" cy="414"/>
          </a:xfrm>
          <a:prstGeom prst="straightConnector1">
            <a:avLst/>
          </a:prstGeom>
          <a:ln w="285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36907" y="4405021"/>
            <a:ext cx="3695200" cy="2868478"/>
          </a:xfrm>
          <a:prstGeom prst="rect">
            <a:avLst/>
          </a:prstGeom>
          <a:noFill/>
        </p:spPr>
        <p:txBody>
          <a:bodyPr wrap="square" lIns="155448" tIns="155448" rIns="155448" bIns="155448" rtlCol="0">
            <a:spAutoFit/>
          </a:bodyPr>
          <a:lstStyle/>
          <a:p>
            <a:pPr marL="285750" indent="-285750">
              <a:spcBef>
                <a:spcPts val="1200"/>
              </a:spcBef>
              <a:buFont typeface="Arial" charset="0"/>
              <a:buChar char="•"/>
            </a:pPr>
            <a:r>
              <a:rPr lang="en-US" sz="17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Manual configuration of app services is time consuming and prone to error</a:t>
            </a:r>
          </a:p>
          <a:p>
            <a:pPr marL="285750" indent="-285750">
              <a:spcBef>
                <a:spcPts val="1200"/>
              </a:spcBef>
              <a:buFont typeface="Arial" charset="0"/>
              <a:buChar char="•"/>
            </a:pPr>
            <a:r>
              <a:rPr lang="en-US" sz="17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Templates designed and tested by F5 experts following cloud best practices. </a:t>
            </a:r>
          </a:p>
          <a:p>
            <a:pPr marL="285750" indent="-285750">
              <a:spcBef>
                <a:spcPts val="1200"/>
              </a:spcBef>
              <a:buFont typeface="Arial" charset="0"/>
              <a:buChar char="•"/>
            </a:pPr>
            <a:r>
              <a:rPr lang="en-US" sz="17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VE Deployments in minutes </a:t>
            </a:r>
          </a:p>
          <a:p>
            <a:pPr marL="285750" indent="-285750">
              <a:spcBef>
                <a:spcPts val="1200"/>
              </a:spcBef>
              <a:buFont typeface="Arial" charset="0"/>
              <a:buChar char="•"/>
            </a:pPr>
            <a:endParaRPr lang="en-US" sz="17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pic>
        <p:nvPicPr>
          <p:cNvPr id="88" name="Picture 8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576586" y="1956144"/>
            <a:ext cx="1039981" cy="1039981"/>
          </a:xfrm>
          <a:prstGeom prst="rect">
            <a:avLst/>
          </a:prstGeom>
        </p:spPr>
      </p:pic>
      <p:pic>
        <p:nvPicPr>
          <p:cNvPr id="89" name="Picture 8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835788" y="2202307"/>
            <a:ext cx="521579" cy="521579"/>
          </a:xfrm>
          <a:prstGeom prst="rect">
            <a:avLst/>
          </a:prstGeom>
        </p:spPr>
      </p:pic>
      <p:pic>
        <p:nvPicPr>
          <p:cNvPr id="92" name="Picture 9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751435" y="1513047"/>
            <a:ext cx="983637" cy="983637"/>
          </a:xfrm>
          <a:prstGeom prst="rect">
            <a:avLst/>
          </a:prstGeom>
        </p:spPr>
      </p:pic>
      <p:pic>
        <p:nvPicPr>
          <p:cNvPr id="93" name="Picture 9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95692" y="1622645"/>
            <a:ext cx="923013" cy="796098"/>
          </a:xfrm>
          <a:prstGeom prst="rect">
            <a:avLst/>
          </a:prstGeom>
        </p:spPr>
      </p:pic>
      <p:sp>
        <p:nvSpPr>
          <p:cNvPr id="107" name="TextBox 106"/>
          <p:cNvSpPr txBox="1"/>
          <p:nvPr/>
        </p:nvSpPr>
        <p:spPr>
          <a:xfrm>
            <a:off x="876624" y="3964581"/>
            <a:ext cx="2574744" cy="621709"/>
          </a:xfrm>
          <a:prstGeom prst="rect">
            <a:avLst/>
          </a:prstGeom>
          <a:noFill/>
        </p:spPr>
        <p:txBody>
          <a:bodyPr wrap="none" lIns="155448" tIns="155448" rIns="155448" bIns="155448" rtlCol="0">
            <a:spAutoFit/>
          </a:bodyPr>
          <a:lstStyle/>
          <a:p>
            <a:r>
              <a:rPr lang="en-US" sz="2000" b="1" u="sng" dirty="0">
                <a:gradFill>
                  <a:gsLst>
                    <a:gs pos="0">
                      <a:schemeClr val="tx1"/>
                    </a:gs>
                    <a:gs pos="100000">
                      <a:schemeClr val="tx1"/>
                    </a:gs>
                  </a:gsLst>
                  <a:lin ang="5400000" scaled="1"/>
                </a:gradFill>
                <a:latin typeface="Arial" panose="020B0604020202020204" pitchFamily="34" charset="0"/>
                <a:cs typeface="Arial" panose="020B0604020202020204" pitchFamily="34" charset="0"/>
              </a:rPr>
              <a:t>Tested &amp; Validated</a:t>
            </a:r>
          </a:p>
        </p:txBody>
      </p:sp>
      <p:sp>
        <p:nvSpPr>
          <p:cNvPr id="108" name="TextBox 107"/>
          <p:cNvSpPr txBox="1"/>
          <p:nvPr/>
        </p:nvSpPr>
        <p:spPr>
          <a:xfrm>
            <a:off x="4639169" y="3948716"/>
            <a:ext cx="2811539" cy="621709"/>
          </a:xfrm>
          <a:prstGeom prst="rect">
            <a:avLst/>
          </a:prstGeom>
          <a:noFill/>
        </p:spPr>
        <p:txBody>
          <a:bodyPr wrap="none" lIns="155448" tIns="155448" rIns="155448" bIns="155448" rtlCol="0">
            <a:spAutoFit/>
          </a:bodyPr>
          <a:lstStyle/>
          <a:p>
            <a:r>
              <a:rPr lang="en-US" sz="2000" b="1" u="sng" dirty="0">
                <a:gradFill>
                  <a:gsLst>
                    <a:gs pos="0">
                      <a:schemeClr val="tx1"/>
                    </a:gs>
                    <a:gs pos="100000">
                      <a:schemeClr val="tx1"/>
                    </a:gs>
                  </a:gsLst>
                  <a:lin ang="5400000" scaled="1"/>
                </a:gradFill>
                <a:latin typeface="Arial" panose="020B0604020202020204" pitchFamily="34" charset="0"/>
                <a:cs typeface="Arial" panose="020B0604020202020204" pitchFamily="34" charset="0"/>
              </a:rPr>
              <a:t>Simple &amp; Automated</a:t>
            </a:r>
          </a:p>
        </p:txBody>
      </p:sp>
      <p:sp>
        <p:nvSpPr>
          <p:cNvPr id="109" name="TextBox 108"/>
          <p:cNvSpPr txBox="1"/>
          <p:nvPr/>
        </p:nvSpPr>
        <p:spPr>
          <a:xfrm>
            <a:off x="8497474" y="3718396"/>
            <a:ext cx="3261371" cy="929485"/>
          </a:xfrm>
          <a:prstGeom prst="rect">
            <a:avLst/>
          </a:prstGeom>
          <a:noFill/>
        </p:spPr>
        <p:txBody>
          <a:bodyPr wrap="square" lIns="155448" tIns="155448" rIns="155448" bIns="155448" rtlCol="0">
            <a:spAutoFit/>
          </a:bodyPr>
          <a:lstStyle/>
          <a:p>
            <a:pPr algn="ctr"/>
            <a:r>
              <a:rPr lang="en-US" sz="2000" b="1" u="sng" dirty="0">
                <a:gradFill>
                  <a:gsLst>
                    <a:gs pos="0">
                      <a:schemeClr val="tx1"/>
                    </a:gs>
                    <a:gs pos="100000">
                      <a:schemeClr val="tx1"/>
                    </a:gs>
                  </a:gsLst>
                  <a:lin ang="5400000" scaled="1"/>
                </a:gradFill>
                <a:latin typeface="Arial" panose="020B0604020202020204" pitchFamily="34" charset="0"/>
                <a:cs typeface="Arial" panose="020B0604020202020204" pitchFamily="34" charset="0"/>
              </a:rPr>
              <a:t>Common Solutions Across Clouds</a:t>
            </a:r>
          </a:p>
        </p:txBody>
      </p:sp>
      <p:grpSp>
        <p:nvGrpSpPr>
          <p:cNvPr id="4" name="Group 3"/>
          <p:cNvGrpSpPr/>
          <p:nvPr/>
        </p:nvGrpSpPr>
        <p:grpSpPr>
          <a:xfrm>
            <a:off x="10231395" y="895534"/>
            <a:ext cx="1838338" cy="1156799"/>
            <a:chOff x="10231395" y="895534"/>
            <a:chExt cx="1838338" cy="1156799"/>
          </a:xfrm>
        </p:grpSpPr>
        <p:pic>
          <p:nvPicPr>
            <p:cNvPr id="17" name="Picture 16"/>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0442039" y="1191069"/>
              <a:ext cx="1216562" cy="751645"/>
            </a:xfrm>
            <a:prstGeom prst="rect">
              <a:avLst/>
            </a:prstGeom>
          </p:spPr>
        </p:pic>
        <p:pic>
          <p:nvPicPr>
            <p:cNvPr id="34" name="Picture 33"/>
            <p:cNvPicPr>
              <a:picLocks noChangeAspect="1"/>
            </p:cNvPicPr>
            <p:nvPr/>
          </p:nvPicPr>
          <p:blipFill>
            <a:blip r:embed="rId3"/>
            <a:stretch>
              <a:fillRect/>
            </a:stretch>
          </p:blipFill>
          <p:spPr>
            <a:xfrm>
              <a:off x="10231395" y="895534"/>
              <a:ext cx="1838338" cy="1156799"/>
            </a:xfrm>
            <a:prstGeom prst="rect">
              <a:avLst/>
            </a:prstGeom>
          </p:spPr>
        </p:pic>
      </p:grpSp>
      <p:grpSp>
        <p:nvGrpSpPr>
          <p:cNvPr id="6" name="Group 5"/>
          <p:cNvGrpSpPr/>
          <p:nvPr/>
        </p:nvGrpSpPr>
        <p:grpSpPr>
          <a:xfrm>
            <a:off x="10193957" y="2620254"/>
            <a:ext cx="1875776" cy="1180357"/>
            <a:chOff x="10193957" y="2620254"/>
            <a:chExt cx="1875776" cy="1180357"/>
          </a:xfrm>
        </p:grpSpPr>
        <p:pic>
          <p:nvPicPr>
            <p:cNvPr id="50" name="Picture 49"/>
            <p:cNvPicPr>
              <a:picLocks noChangeAspect="1"/>
            </p:cNvPicPr>
            <p:nvPr/>
          </p:nvPicPr>
          <p:blipFill>
            <a:blip r:embed="rId3"/>
            <a:stretch>
              <a:fillRect/>
            </a:stretch>
          </p:blipFill>
          <p:spPr>
            <a:xfrm>
              <a:off x="10193957" y="2620254"/>
              <a:ext cx="1875776" cy="1180357"/>
            </a:xfrm>
            <a:prstGeom prst="rect">
              <a:avLst/>
            </a:prstGeom>
          </p:spPr>
        </p:pic>
        <p:pic>
          <p:nvPicPr>
            <p:cNvPr id="36" name="Picture 35"/>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571666" y="3223689"/>
              <a:ext cx="1199525" cy="347862"/>
            </a:xfrm>
            <a:prstGeom prst="rect">
              <a:avLst/>
            </a:prstGeom>
          </p:spPr>
        </p:pic>
      </p:grpSp>
    </p:spTree>
    <p:extLst>
      <p:ext uri="{BB962C8B-B14F-4D97-AF65-F5344CB8AC3E}">
        <p14:creationId xmlns:p14="http://schemas.microsoft.com/office/powerpoint/2010/main" val="856799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20</a:t>
            </a:fld>
            <a:endParaRPr lang="en-US"/>
          </a:p>
        </p:txBody>
      </p:sp>
      <p:sp>
        <p:nvSpPr>
          <p:cNvPr id="6" name="Rectangle 5"/>
          <p:cNvSpPr/>
          <p:nvPr/>
        </p:nvSpPr>
        <p:spPr>
          <a:xfrm>
            <a:off x="6099242" y="1"/>
            <a:ext cx="6092758" cy="6857999"/>
          </a:xfrm>
          <a:prstGeom prst="rect">
            <a:avLst/>
          </a:prstGeom>
          <a:solidFill>
            <a:schemeClr val="accent4">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359649" y="-134466"/>
            <a:ext cx="9947307" cy="812402"/>
          </a:xfrm>
          <a:prstGeom prst="rect">
            <a:avLst/>
          </a:prstGeom>
        </p:spPr>
        <p:txBody>
          <a:bodyPr vert="horz" lIns="155448" tIns="155448" rIns="155448" bIns="155448" rtlCol="0" anchor="b" anchorCtr="0">
            <a:normAutofit fontScale="85000" lnSpcReduction="10000"/>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Clustered deployment of 2 BIG-IP VE’s </a:t>
            </a:r>
            <a:r>
              <a:rPr lang="en-US" sz="3200">
                <a:solidFill>
                  <a:schemeClr val="bg1"/>
                </a:solidFill>
                <a:latin typeface="Arial" charset="0"/>
                <a:ea typeface="Arial" charset="0"/>
                <a:cs typeface="Arial" charset="0"/>
              </a:rPr>
              <a:t>in Azure (1NIC)</a:t>
            </a:r>
            <a:endParaRPr lang="en-US" sz="3200" dirty="0">
              <a:solidFill>
                <a:schemeClr val="bg1"/>
              </a:solidFill>
              <a:latin typeface="Arial" charset="0"/>
              <a:ea typeface="Arial" charset="0"/>
              <a:cs typeface="Arial" charset="0"/>
            </a:endParaRPr>
          </a:p>
        </p:txBody>
      </p:sp>
      <p:sp>
        <p:nvSpPr>
          <p:cNvPr id="9" name="TextBox 8"/>
          <p:cNvSpPr txBox="1"/>
          <p:nvPr/>
        </p:nvSpPr>
        <p:spPr>
          <a:xfrm>
            <a:off x="137906" y="527433"/>
            <a:ext cx="7669407"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BIG-IP VE’s in parallel for increased availability</a:t>
            </a:r>
          </a:p>
        </p:txBody>
      </p:sp>
      <p:sp>
        <p:nvSpPr>
          <p:cNvPr id="10" name="TextBox 9"/>
          <p:cNvSpPr txBox="1"/>
          <p:nvPr/>
        </p:nvSpPr>
        <p:spPr>
          <a:xfrm>
            <a:off x="6292705" y="1119391"/>
            <a:ext cx="5702590" cy="3350661"/>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two BIG-IP VE’s across an Azure availability set in an Active-Active configuration for enhanced availability. The BIG-IP’s are configured in front of pre-existing application servers, and thus traffic traverses the BIG-IP’s to these servers.</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The BIG-IP VE instance operates with 1 network interface used for both management and data plane traffic.</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Requires use of an Azure Load Balancer</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b="1" dirty="0">
                <a:solidFill>
                  <a:schemeClr val="tx2"/>
                </a:solidFill>
                <a:latin typeface="Franklin Gothic Book" charset="0"/>
                <a:ea typeface="Franklin Gothic Book" charset="0"/>
                <a:cs typeface="Franklin Gothic Book" charset="0"/>
              </a:rPr>
              <a:t>Pre-requisites to this template can be found </a:t>
            </a:r>
            <a:r>
              <a:rPr lang="en-US" b="1" dirty="0">
                <a:solidFill>
                  <a:schemeClr val="tx2"/>
                </a:solidFill>
                <a:latin typeface="Franklin Gothic Book" charset="0"/>
                <a:ea typeface="Franklin Gothic Book" charset="0"/>
                <a:cs typeface="Franklin Gothic Book" charset="0"/>
                <a:hlinkClick r:id="rId2"/>
              </a:rPr>
              <a:t>here</a:t>
            </a:r>
            <a:endParaRPr lang="en-US" b="1" dirty="0">
              <a:solidFill>
                <a:schemeClr val="tx2"/>
              </a:solidFill>
              <a:latin typeface="Franklin Gothic Book" charset="0"/>
              <a:ea typeface="Franklin Gothic Book" charset="0"/>
              <a:cs typeface="Franklin Gothic Book" charset="0"/>
            </a:endParaRPr>
          </a:p>
        </p:txBody>
      </p:sp>
      <p:sp>
        <p:nvSpPr>
          <p:cNvPr id="12" name="TextBox 11"/>
          <p:cNvSpPr txBox="1"/>
          <p:nvPr/>
        </p:nvSpPr>
        <p:spPr>
          <a:xfrm>
            <a:off x="8105446" y="5861547"/>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3" name="TextBox 12"/>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8+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9644" y="1068557"/>
            <a:ext cx="3849171" cy="5134622"/>
          </a:xfrm>
          <a:prstGeom prst="rect">
            <a:avLst/>
          </a:prstGeom>
        </p:spPr>
      </p:pic>
    </p:spTree>
    <p:extLst>
      <p:ext uri="{BB962C8B-B14F-4D97-AF65-F5344CB8AC3E}">
        <p14:creationId xmlns:p14="http://schemas.microsoft.com/office/powerpoint/2010/main" val="1881248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21</a:t>
            </a:fld>
            <a:endParaRPr lang="en-US"/>
          </a:p>
        </p:txBody>
      </p:sp>
      <p:sp>
        <p:nvSpPr>
          <p:cNvPr id="6" name="Rectangle 5"/>
          <p:cNvSpPr/>
          <p:nvPr/>
        </p:nvSpPr>
        <p:spPr>
          <a:xfrm>
            <a:off x="6099242" y="1"/>
            <a:ext cx="6092758" cy="6857999"/>
          </a:xfrm>
          <a:prstGeom prst="rect">
            <a:avLst/>
          </a:prstGeom>
          <a:solidFill>
            <a:schemeClr val="accent4">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359649" y="-134466"/>
            <a:ext cx="9947307" cy="812402"/>
          </a:xfrm>
          <a:prstGeom prst="rect">
            <a:avLst/>
          </a:prstGeom>
        </p:spPr>
        <p:txBody>
          <a:bodyPr vert="horz" lIns="155448" tIns="155448" rIns="155448" bIns="155448" rtlCol="0" anchor="b" anchorCtr="0">
            <a:normAutofit fontScale="85000" lnSpcReduction="10000"/>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Clustered deployment of 2 BIG-IP VE’s in Azure (3NIC)</a:t>
            </a:r>
          </a:p>
        </p:txBody>
      </p:sp>
      <p:sp>
        <p:nvSpPr>
          <p:cNvPr id="9" name="TextBox 8"/>
          <p:cNvSpPr txBox="1"/>
          <p:nvPr/>
        </p:nvSpPr>
        <p:spPr>
          <a:xfrm>
            <a:off x="137906" y="527433"/>
            <a:ext cx="7669407"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BIG-IP VE’s in parallel for increased availability</a:t>
            </a:r>
          </a:p>
        </p:txBody>
      </p:sp>
      <p:sp>
        <p:nvSpPr>
          <p:cNvPr id="10" name="TextBox 9"/>
          <p:cNvSpPr txBox="1"/>
          <p:nvPr/>
        </p:nvSpPr>
        <p:spPr>
          <a:xfrm>
            <a:off x="6292705" y="1119391"/>
            <a:ext cx="5702590" cy="3596882"/>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two BIG-IP VE’s across an Azure availability set in an Active-Active configuration for enhanced availability. The BIG-IP’s are configured in front of pre-existing application servers, and thus traffic traverses the BIG-IP’s to these servers.</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The BIG-IP VE instance operates with 3 network interfaces, with one interface for management, one for front-end application traffic and one for back end application traffic</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Requires use of an Azure Load Balancer</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b="1" dirty="0">
                <a:solidFill>
                  <a:schemeClr val="tx2"/>
                </a:solidFill>
                <a:latin typeface="Franklin Gothic Book" charset="0"/>
                <a:ea typeface="Franklin Gothic Book" charset="0"/>
                <a:cs typeface="Franklin Gothic Book" charset="0"/>
              </a:rPr>
              <a:t>Pre-requisites to this template can be found </a:t>
            </a:r>
            <a:r>
              <a:rPr lang="en-US" b="1" dirty="0">
                <a:solidFill>
                  <a:schemeClr val="tx2"/>
                </a:solidFill>
                <a:latin typeface="Franklin Gothic Book" charset="0"/>
                <a:ea typeface="Franklin Gothic Book" charset="0"/>
                <a:cs typeface="Franklin Gothic Book" charset="0"/>
                <a:hlinkClick r:id="rId2"/>
              </a:rPr>
              <a:t>here</a:t>
            </a:r>
            <a:endParaRPr lang="en-US" b="1" dirty="0">
              <a:solidFill>
                <a:schemeClr val="tx2"/>
              </a:solidFill>
              <a:latin typeface="Franklin Gothic Book" charset="0"/>
              <a:ea typeface="Franklin Gothic Book" charset="0"/>
              <a:cs typeface="Franklin Gothic Book" charset="0"/>
            </a:endParaRPr>
          </a:p>
        </p:txBody>
      </p:sp>
      <p:sp>
        <p:nvSpPr>
          <p:cNvPr id="12" name="TextBox 11"/>
          <p:cNvSpPr txBox="1"/>
          <p:nvPr/>
        </p:nvSpPr>
        <p:spPr>
          <a:xfrm>
            <a:off x="8105446" y="5861547"/>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3" name="TextBox 12"/>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8+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9644" y="1068557"/>
            <a:ext cx="3849171" cy="5134622"/>
          </a:xfrm>
          <a:prstGeom prst="rect">
            <a:avLst/>
          </a:prstGeom>
        </p:spPr>
      </p:pic>
    </p:spTree>
    <p:extLst>
      <p:ext uri="{BB962C8B-B14F-4D97-AF65-F5344CB8AC3E}">
        <p14:creationId xmlns:p14="http://schemas.microsoft.com/office/powerpoint/2010/main" val="753311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22</a:t>
            </a:fld>
            <a:endParaRPr lang="en-US"/>
          </a:p>
        </p:txBody>
      </p:sp>
      <p:sp>
        <p:nvSpPr>
          <p:cNvPr id="6" name="Rectangle 5"/>
          <p:cNvSpPr/>
          <p:nvPr/>
        </p:nvSpPr>
        <p:spPr>
          <a:xfrm>
            <a:off x="6099242" y="1"/>
            <a:ext cx="6092758" cy="6857999"/>
          </a:xfrm>
          <a:prstGeom prst="rect">
            <a:avLst/>
          </a:prstGeom>
          <a:solidFill>
            <a:schemeClr val="accent4">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38025" y="-84914"/>
            <a:ext cx="9947307"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pPr algn="l"/>
            <a:r>
              <a:rPr lang="en-US" sz="3200" dirty="0">
                <a:solidFill>
                  <a:schemeClr val="bg1"/>
                </a:solidFill>
                <a:latin typeface="Arial" charset="0"/>
                <a:ea typeface="Arial" charset="0"/>
                <a:cs typeface="Arial" charset="0"/>
              </a:rPr>
              <a:t>HA </a:t>
            </a:r>
            <a:r>
              <a:rPr lang="en-US" sz="3200">
                <a:solidFill>
                  <a:schemeClr val="bg1"/>
                </a:solidFill>
                <a:latin typeface="Arial" charset="0"/>
                <a:ea typeface="Arial" charset="0"/>
                <a:cs typeface="Arial" charset="0"/>
              </a:rPr>
              <a:t>Pair in </a:t>
            </a:r>
            <a:r>
              <a:rPr lang="en-US" sz="3200" dirty="0">
                <a:solidFill>
                  <a:schemeClr val="bg1"/>
                </a:solidFill>
                <a:latin typeface="Arial" charset="0"/>
                <a:ea typeface="Arial" charset="0"/>
                <a:cs typeface="Arial" charset="0"/>
              </a:rPr>
              <a:t>Azure Availability Set</a:t>
            </a:r>
          </a:p>
        </p:txBody>
      </p:sp>
      <p:sp>
        <p:nvSpPr>
          <p:cNvPr id="9" name="TextBox 8"/>
          <p:cNvSpPr txBox="1"/>
          <p:nvPr/>
        </p:nvSpPr>
        <p:spPr>
          <a:xfrm>
            <a:off x="137906" y="527433"/>
            <a:ext cx="8554265"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BIG-IP VE’s in active/standby for increased availability</a:t>
            </a:r>
          </a:p>
        </p:txBody>
      </p:sp>
      <p:sp>
        <p:nvSpPr>
          <p:cNvPr id="12" name="TextBox 11"/>
          <p:cNvSpPr txBox="1"/>
          <p:nvPr/>
        </p:nvSpPr>
        <p:spPr>
          <a:xfrm>
            <a:off x="8105446" y="5861547"/>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2"/>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3" name="TextBox 12"/>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8+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3" name="Picture 2"/>
          <p:cNvPicPr>
            <a:picLocks noChangeAspect="1"/>
          </p:cNvPicPr>
          <p:nvPr/>
        </p:nvPicPr>
        <p:blipFill>
          <a:blip r:embed="rId3"/>
          <a:stretch>
            <a:fillRect/>
          </a:stretch>
        </p:blipFill>
        <p:spPr>
          <a:xfrm>
            <a:off x="38025" y="2408912"/>
            <a:ext cx="6000165" cy="2683618"/>
          </a:xfrm>
          <a:prstGeom prst="rect">
            <a:avLst/>
          </a:prstGeom>
        </p:spPr>
      </p:pic>
      <p:sp>
        <p:nvSpPr>
          <p:cNvPr id="4" name="Rectangle 3"/>
          <p:cNvSpPr/>
          <p:nvPr/>
        </p:nvSpPr>
        <p:spPr>
          <a:xfrm>
            <a:off x="6249115" y="1108576"/>
            <a:ext cx="5638085" cy="3898503"/>
          </a:xfrm>
          <a:prstGeom prst="rect">
            <a:avLst/>
          </a:prstGeom>
        </p:spPr>
        <p:txBody>
          <a:bodyPr wrap="square">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two BIG-IP VE’s in an Active-Standby configuration to ensuring high availability in both cases. The VE’s are within an Azure availability set allowing them to be spread across different update and fault domains. The VE’s can be added to an existing Azure stack or can be deployed into a new stack.</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Each VE has 3 Network interfaces, and is most similar to an ‘</a:t>
            </a:r>
            <a:r>
              <a:rPr lang="en-US" sz="1600" dirty="0" err="1">
                <a:solidFill>
                  <a:schemeClr val="tx2"/>
                </a:solidFill>
                <a:latin typeface="Franklin Gothic Book" charset="0"/>
                <a:ea typeface="Franklin Gothic Book" charset="0"/>
                <a:cs typeface="Franklin Gothic Book" charset="0"/>
              </a:rPr>
              <a:t>on-premise</a:t>
            </a:r>
            <a:r>
              <a:rPr lang="en-US" sz="1600" dirty="0">
                <a:solidFill>
                  <a:schemeClr val="tx2"/>
                </a:solidFill>
                <a:latin typeface="Franklin Gothic Book" charset="0"/>
                <a:ea typeface="Franklin Gothic Book" charset="0"/>
                <a:cs typeface="Franklin Gothic Book" charset="0"/>
              </a:rPr>
              <a:t>’ deployment, with one interface for management, one for front-end application traffic and one for back end application traffic</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Does not require use of an Azure Load Balancer</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PAYG &amp; BYOL templates available </a:t>
            </a:r>
          </a:p>
          <a:p>
            <a:pPr>
              <a:spcBef>
                <a:spcPts val="1600"/>
              </a:spcBef>
              <a:buClr>
                <a:schemeClr val="tx2"/>
              </a:buClr>
              <a:tabLst>
                <a:tab pos="7080250" algn="l"/>
              </a:tabLst>
            </a:pPr>
            <a:r>
              <a:rPr lang="en-US" b="1" dirty="0">
                <a:solidFill>
                  <a:schemeClr val="tx2"/>
                </a:solidFill>
                <a:latin typeface="Franklin Gothic Book" charset="0"/>
                <a:ea typeface="Franklin Gothic Book" charset="0"/>
                <a:cs typeface="Franklin Gothic Book" charset="0"/>
              </a:rPr>
              <a:t>Pre-requisites to this template can be found </a:t>
            </a:r>
            <a:r>
              <a:rPr lang="en-US" b="1" dirty="0">
                <a:solidFill>
                  <a:schemeClr val="tx2"/>
                </a:solidFill>
                <a:latin typeface="Franklin Gothic Book" charset="0"/>
                <a:ea typeface="Franklin Gothic Book" charset="0"/>
                <a:cs typeface="Franklin Gothic Book" charset="0"/>
                <a:hlinkClick r:id="rId4"/>
              </a:rPr>
              <a:t>here </a:t>
            </a:r>
            <a:endParaRPr lang="en-US" b="1" dirty="0">
              <a:solidFill>
                <a:schemeClr val="tx2"/>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904752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23</a:t>
            </a:fld>
            <a:endParaRPr lang="en-US"/>
          </a:p>
        </p:txBody>
      </p:sp>
      <p:sp>
        <p:nvSpPr>
          <p:cNvPr id="6" name="Rectangle 5"/>
          <p:cNvSpPr/>
          <p:nvPr/>
        </p:nvSpPr>
        <p:spPr>
          <a:xfrm>
            <a:off x="6099242" y="1"/>
            <a:ext cx="6092758" cy="6857999"/>
          </a:xfrm>
          <a:prstGeom prst="rect">
            <a:avLst/>
          </a:prstGeom>
          <a:solidFill>
            <a:schemeClr val="accent4">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474444" y="-91463"/>
            <a:ext cx="9947307"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a:solidFill>
                  <a:schemeClr val="bg1"/>
                </a:solidFill>
                <a:latin typeface="Arial" charset="0"/>
                <a:ea typeface="Arial" charset="0"/>
                <a:cs typeface="Arial" charset="0"/>
              </a:rPr>
              <a:t>Auto Scale </a:t>
            </a:r>
            <a:r>
              <a:rPr lang="en-US" sz="3200" dirty="0">
                <a:solidFill>
                  <a:schemeClr val="bg1"/>
                </a:solidFill>
                <a:latin typeface="Arial" charset="0"/>
                <a:ea typeface="Arial" charset="0"/>
                <a:cs typeface="Arial" charset="0"/>
              </a:rPr>
              <a:t>BIG-IP LTM Deployment in Azure </a:t>
            </a:r>
          </a:p>
        </p:txBody>
      </p:sp>
      <p:sp>
        <p:nvSpPr>
          <p:cNvPr id="9" name="TextBox 8"/>
          <p:cNvSpPr txBox="1"/>
          <p:nvPr/>
        </p:nvSpPr>
        <p:spPr>
          <a:xfrm>
            <a:off x="137906" y="527433"/>
            <a:ext cx="7386959"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an optimized application availability solution</a:t>
            </a:r>
          </a:p>
        </p:txBody>
      </p:sp>
      <p:sp>
        <p:nvSpPr>
          <p:cNvPr id="10" name="TextBox 9"/>
          <p:cNvSpPr txBox="1"/>
          <p:nvPr/>
        </p:nvSpPr>
        <p:spPr>
          <a:xfrm>
            <a:off x="6395848" y="1042054"/>
            <a:ext cx="5702590" cy="5505097"/>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BIG-IP LTM in an Auto Scaling group, to consistently provide intelligent traffic management services to applications under varying traffic loads or vCPU strain. As traffic or vCPU utilization increases or decreases and crosses pre-defined thresholds, BIG-IP LTM instances are either spun up or spun down, accordingly. </a:t>
            </a:r>
          </a:p>
          <a:p>
            <a:pPr marL="285750" indent="-285750" algn="just">
              <a:spcBef>
                <a:spcPts val="10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This solution can be deployed into a </a:t>
            </a:r>
            <a:r>
              <a:rPr lang="en-US" sz="1600" b="1" dirty="0">
                <a:solidFill>
                  <a:schemeClr val="tx2"/>
                </a:solidFill>
                <a:latin typeface="Franklin Gothic Book" charset="0"/>
                <a:ea typeface="Franklin Gothic Book" charset="0"/>
                <a:cs typeface="Franklin Gothic Book" charset="0"/>
              </a:rPr>
              <a:t>new or existing </a:t>
            </a:r>
            <a:r>
              <a:rPr lang="en-US" sz="1600" dirty="0">
                <a:solidFill>
                  <a:schemeClr val="tx2"/>
                </a:solidFill>
                <a:latin typeface="Franklin Gothic Book" charset="0"/>
                <a:ea typeface="Franklin Gothic Book" charset="0"/>
                <a:cs typeface="Franklin Gothic Book" charset="0"/>
              </a:rPr>
              <a:t> stack.</a:t>
            </a:r>
            <a:endParaRPr lang="en-US" sz="1600" b="1" dirty="0">
              <a:solidFill>
                <a:schemeClr val="tx2"/>
              </a:solidFill>
              <a:latin typeface="Franklin Gothic Book" charset="0"/>
              <a:ea typeface="Franklin Gothic Book" charset="0"/>
              <a:cs typeface="Franklin Gothic Book" charset="0"/>
            </a:endParaRPr>
          </a:p>
          <a:p>
            <a:pPr marL="285750" indent="-285750">
              <a:spcBef>
                <a:spcPts val="10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The BIG-IP VE instance operates with 1 network interface used for both management and data plane traffic.</a:t>
            </a:r>
          </a:p>
          <a:p>
            <a:pPr marL="285750" indent="-285750">
              <a:spcBef>
                <a:spcPts val="10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Requires use of an Azure Load Balancer (ALB)</a:t>
            </a:r>
          </a:p>
          <a:p>
            <a:pPr marL="285750" indent="-285750">
              <a:spcBef>
                <a:spcPts val="10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Multiple email addresses can be added to templates to receive notifications when scaling events occur</a:t>
            </a:r>
          </a:p>
          <a:p>
            <a:pPr marL="285750" indent="-285750">
              <a:spcBef>
                <a:spcPts val="10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Scaling events based on either traffic throughput or vCPU consumption</a:t>
            </a:r>
          </a:p>
          <a:p>
            <a:pPr marL="285750" indent="-285750">
              <a:spcBef>
                <a:spcPts val="10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Available with PAYG instances or with BYOL licenses when used in </a:t>
            </a:r>
            <a:r>
              <a:rPr lang="en-US" sz="1600" dirty="0" err="1">
                <a:solidFill>
                  <a:schemeClr val="tx2"/>
                </a:solidFill>
                <a:latin typeface="Franklin Gothic Book" charset="0"/>
                <a:ea typeface="Franklin Gothic Book" charset="0"/>
                <a:cs typeface="Franklin Gothic Book" charset="0"/>
              </a:rPr>
              <a:t>conjuction</a:t>
            </a:r>
            <a:r>
              <a:rPr lang="en-US" sz="1600" dirty="0">
                <a:solidFill>
                  <a:schemeClr val="tx2"/>
                </a:solidFill>
                <a:latin typeface="Franklin Gothic Book" charset="0"/>
                <a:ea typeface="Franklin Gothic Book" charset="0"/>
                <a:cs typeface="Franklin Gothic Book" charset="0"/>
              </a:rPr>
              <a:t> with BIG-IQ License Manager (free).</a:t>
            </a:r>
          </a:p>
          <a:p>
            <a:pPr>
              <a:spcBef>
                <a:spcPts val="1600"/>
              </a:spcBef>
              <a:buClr>
                <a:schemeClr val="tx2"/>
              </a:buClr>
              <a:tabLst>
                <a:tab pos="7080250" algn="l"/>
              </a:tabLst>
            </a:pPr>
            <a:r>
              <a:rPr lang="en-US" b="1" dirty="0">
                <a:solidFill>
                  <a:schemeClr val="tx2"/>
                </a:solidFill>
                <a:latin typeface="Franklin Gothic Book" charset="0"/>
                <a:ea typeface="Franklin Gothic Book" charset="0"/>
                <a:cs typeface="Franklin Gothic Book" charset="0"/>
              </a:rPr>
              <a:t>Pre-requisites to this template can be found </a:t>
            </a:r>
            <a:r>
              <a:rPr lang="en-US" b="1" dirty="0">
                <a:solidFill>
                  <a:schemeClr val="tx2"/>
                </a:solidFill>
                <a:latin typeface="Franklin Gothic Book" charset="0"/>
                <a:ea typeface="Franklin Gothic Book" charset="0"/>
                <a:cs typeface="Franklin Gothic Book" charset="0"/>
                <a:hlinkClick r:id="rId2"/>
              </a:rPr>
              <a:t>here</a:t>
            </a:r>
            <a:endParaRPr lang="en-US" dirty="0">
              <a:solidFill>
                <a:schemeClr val="tx2"/>
              </a:solidFill>
              <a:latin typeface="Franklin Gothic Book" charset="0"/>
              <a:ea typeface="Franklin Gothic Book" charset="0"/>
              <a:cs typeface="Franklin Gothic Book" charset="0"/>
            </a:endParaRPr>
          </a:p>
        </p:txBody>
      </p:sp>
      <p:sp>
        <p:nvSpPr>
          <p:cNvPr id="12" name="TextBox 11"/>
          <p:cNvSpPr txBox="1"/>
          <p:nvPr/>
        </p:nvSpPr>
        <p:spPr>
          <a:xfrm>
            <a:off x="8114749" y="6174735"/>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3" name="TextBox 12"/>
          <p:cNvSpPr txBox="1"/>
          <p:nvPr/>
        </p:nvSpPr>
        <p:spPr>
          <a:xfrm>
            <a:off x="616516" y="6089686"/>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6+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71583" y="1043073"/>
            <a:ext cx="3876730" cy="5171384"/>
          </a:xfrm>
          <a:prstGeom prst="rect">
            <a:avLst/>
          </a:prstGeom>
        </p:spPr>
      </p:pic>
    </p:spTree>
    <p:extLst>
      <p:ext uri="{BB962C8B-B14F-4D97-AF65-F5344CB8AC3E}">
        <p14:creationId xmlns:p14="http://schemas.microsoft.com/office/powerpoint/2010/main" val="2057585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24</a:t>
            </a:fld>
            <a:endParaRPr lang="en-US"/>
          </a:p>
        </p:txBody>
      </p:sp>
      <p:sp>
        <p:nvSpPr>
          <p:cNvPr id="6" name="Rectangle 5"/>
          <p:cNvSpPr/>
          <p:nvPr/>
        </p:nvSpPr>
        <p:spPr>
          <a:xfrm>
            <a:off x="6099242" y="1"/>
            <a:ext cx="6092758" cy="6857999"/>
          </a:xfrm>
          <a:prstGeom prst="rect">
            <a:avLst/>
          </a:prstGeom>
          <a:solidFill>
            <a:schemeClr val="accent4">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480749" y="-78031"/>
            <a:ext cx="8709996"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Auto </a:t>
            </a:r>
            <a:r>
              <a:rPr lang="en-US" sz="3200">
                <a:solidFill>
                  <a:schemeClr val="bg1"/>
                </a:solidFill>
                <a:latin typeface="Arial" charset="0"/>
                <a:ea typeface="Arial" charset="0"/>
                <a:cs typeface="Arial" charset="0"/>
              </a:rPr>
              <a:t>Scale WAF Deployment </a:t>
            </a:r>
            <a:r>
              <a:rPr lang="en-US" sz="3200" dirty="0">
                <a:solidFill>
                  <a:schemeClr val="bg1"/>
                </a:solidFill>
                <a:latin typeface="Arial" charset="0"/>
                <a:ea typeface="Arial" charset="0"/>
                <a:cs typeface="Arial" charset="0"/>
              </a:rPr>
              <a:t>in Azure </a:t>
            </a:r>
          </a:p>
        </p:txBody>
      </p:sp>
      <p:sp>
        <p:nvSpPr>
          <p:cNvPr id="9" name="TextBox 8"/>
          <p:cNvSpPr txBox="1"/>
          <p:nvPr/>
        </p:nvSpPr>
        <p:spPr>
          <a:xfrm>
            <a:off x="137906" y="527433"/>
            <a:ext cx="7386959"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an optimized application availability solution</a:t>
            </a:r>
          </a:p>
        </p:txBody>
      </p:sp>
      <p:sp>
        <p:nvSpPr>
          <p:cNvPr id="12" name="TextBox 11"/>
          <p:cNvSpPr txBox="1"/>
          <p:nvPr/>
        </p:nvSpPr>
        <p:spPr>
          <a:xfrm>
            <a:off x="8011605" y="6198066"/>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2"/>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3" name="TextBox 12"/>
          <p:cNvSpPr txBox="1"/>
          <p:nvPr/>
        </p:nvSpPr>
        <p:spPr>
          <a:xfrm>
            <a:off x="616516" y="6089686"/>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6+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3" name="Picture 2"/>
          <p:cNvPicPr>
            <a:picLocks noChangeAspect="1"/>
          </p:cNvPicPr>
          <p:nvPr/>
        </p:nvPicPr>
        <p:blipFill>
          <a:blip r:embed="rId3"/>
          <a:stretch>
            <a:fillRect/>
          </a:stretch>
        </p:blipFill>
        <p:spPr>
          <a:xfrm>
            <a:off x="1225290" y="1107089"/>
            <a:ext cx="3789623" cy="5059621"/>
          </a:xfrm>
          <a:prstGeom prst="rect">
            <a:avLst/>
          </a:prstGeom>
        </p:spPr>
      </p:pic>
      <p:sp>
        <p:nvSpPr>
          <p:cNvPr id="4" name="Rectangle 3"/>
          <p:cNvSpPr/>
          <p:nvPr/>
        </p:nvSpPr>
        <p:spPr>
          <a:xfrm>
            <a:off x="6369247" y="1116667"/>
            <a:ext cx="5549504" cy="5268109"/>
          </a:xfrm>
          <a:prstGeom prst="rect">
            <a:avLst/>
          </a:prstGeom>
        </p:spPr>
        <p:txBody>
          <a:bodyPr wrap="square">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BIG-IP with LTM/ASM provisioned in an Auto Scaling group, to consistently provide intelligent traffic management services to applications under varying traffic loads or vCPU strain As traffic or vCPU utilization increases or decreases and crosses pre-defined thresholds, BIG-IP LTM instances are either spun up or spun down, accordingly. </a:t>
            </a:r>
          </a:p>
          <a:p>
            <a:pPr marL="285750" indent="-285750" algn="just">
              <a:spcBef>
                <a:spcPts val="7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This solution is deployed into a </a:t>
            </a:r>
            <a:r>
              <a:rPr lang="en-US" sz="1600" b="1" dirty="0">
                <a:solidFill>
                  <a:schemeClr val="tx2"/>
                </a:solidFill>
                <a:latin typeface="Franklin Gothic Book" charset="0"/>
                <a:ea typeface="Franklin Gothic Book" charset="0"/>
                <a:cs typeface="Franklin Gothic Book" charset="0"/>
              </a:rPr>
              <a:t>new n</a:t>
            </a:r>
            <a:r>
              <a:rPr lang="en-US" sz="1600" dirty="0">
                <a:solidFill>
                  <a:schemeClr val="tx2"/>
                </a:solidFill>
                <a:latin typeface="Franklin Gothic Book" charset="0"/>
                <a:ea typeface="Franklin Gothic Book" charset="0"/>
                <a:cs typeface="Franklin Gothic Book" charset="0"/>
              </a:rPr>
              <a:t>etworking stack which is created along with the solution.</a:t>
            </a:r>
          </a:p>
          <a:p>
            <a:pPr marL="285750" indent="-285750">
              <a:spcBef>
                <a:spcPts val="7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The BIG-IP VE instance operates with 1 network interface used for both management and data plane traffic.</a:t>
            </a:r>
          </a:p>
          <a:p>
            <a:pPr marL="285750" indent="-285750">
              <a:spcBef>
                <a:spcPts val="7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Requires use of an Azure Load Balancer (ALB)</a:t>
            </a:r>
          </a:p>
          <a:p>
            <a:pPr marL="285750" indent="-285750">
              <a:spcBef>
                <a:spcPts val="7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Multiple email addresses can be added to templates to receive notifications when scaling events occur</a:t>
            </a:r>
          </a:p>
          <a:p>
            <a:pPr marL="285750" indent="-285750">
              <a:spcBef>
                <a:spcPts val="7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Scaling events based on either traffic throughput or vCPU consumption</a:t>
            </a:r>
          </a:p>
          <a:p>
            <a:pPr marL="285750" indent="-285750">
              <a:spcBef>
                <a:spcPts val="7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Available with PAYG instances or with BYOL licenses when used in </a:t>
            </a:r>
            <a:r>
              <a:rPr lang="en-US" sz="1600" dirty="0" err="1">
                <a:solidFill>
                  <a:schemeClr val="tx2"/>
                </a:solidFill>
                <a:latin typeface="Franklin Gothic Book" charset="0"/>
                <a:ea typeface="Franklin Gothic Book" charset="0"/>
                <a:cs typeface="Franklin Gothic Book" charset="0"/>
              </a:rPr>
              <a:t>conjuction</a:t>
            </a:r>
            <a:r>
              <a:rPr lang="en-US" sz="1600" dirty="0">
                <a:solidFill>
                  <a:schemeClr val="tx2"/>
                </a:solidFill>
                <a:latin typeface="Franklin Gothic Book" charset="0"/>
                <a:ea typeface="Franklin Gothic Book" charset="0"/>
                <a:cs typeface="Franklin Gothic Book" charset="0"/>
              </a:rPr>
              <a:t> with BIG-IQ License Manager (free).</a:t>
            </a:r>
            <a:endParaRPr lang="en-US" sz="1600" b="1" dirty="0">
              <a:solidFill>
                <a:schemeClr val="tx2"/>
              </a:solidFill>
              <a:latin typeface="Franklin Gothic Book" charset="0"/>
              <a:ea typeface="Franklin Gothic Book" charset="0"/>
              <a:cs typeface="Franklin Gothic Book" charset="0"/>
            </a:endParaRPr>
          </a:p>
          <a:p>
            <a:pPr>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Pre-requisites to this template can be found </a:t>
            </a:r>
            <a:r>
              <a:rPr lang="en-US" sz="1600" b="1" dirty="0">
                <a:solidFill>
                  <a:schemeClr val="tx2"/>
                </a:solidFill>
                <a:latin typeface="Franklin Gothic Book" charset="0"/>
                <a:ea typeface="Franklin Gothic Book" charset="0"/>
                <a:cs typeface="Franklin Gothic Book" charset="0"/>
                <a:hlinkClick r:id="rId4"/>
              </a:rPr>
              <a:t>here</a:t>
            </a:r>
            <a:endParaRPr lang="en-US" sz="1600" b="1" dirty="0">
              <a:solidFill>
                <a:schemeClr val="tx2"/>
              </a:solidFill>
              <a:latin typeface="Franklin Gothic Book" charset="0"/>
              <a:ea typeface="Franklin Gothic Book" charset="0"/>
              <a:cs typeface="Franklin Gothic Book" charset="0"/>
            </a:endParaRPr>
          </a:p>
        </p:txBody>
      </p:sp>
    </p:spTree>
    <p:extLst>
      <p:ext uri="{BB962C8B-B14F-4D97-AF65-F5344CB8AC3E}">
        <p14:creationId xmlns:p14="http://schemas.microsoft.com/office/powerpoint/2010/main" val="492637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25</a:t>
            </a:fld>
            <a:endParaRPr lang="en-US"/>
          </a:p>
        </p:txBody>
      </p:sp>
      <p:sp>
        <p:nvSpPr>
          <p:cNvPr id="6" name="Rectangle 5"/>
          <p:cNvSpPr/>
          <p:nvPr/>
        </p:nvSpPr>
        <p:spPr>
          <a:xfrm>
            <a:off x="6099242" y="1"/>
            <a:ext cx="6092758" cy="6857999"/>
          </a:xfrm>
          <a:prstGeom prst="rect">
            <a:avLst/>
          </a:prstGeom>
          <a:solidFill>
            <a:schemeClr val="accent6">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7073"/>
            <a:ext cx="12192000" cy="10166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0" y="-118485"/>
            <a:ext cx="9947307"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pPr algn="l"/>
            <a:r>
              <a:rPr lang="en-US" sz="3200" dirty="0">
                <a:solidFill>
                  <a:schemeClr val="bg1"/>
                </a:solidFill>
                <a:latin typeface="Arial" charset="0"/>
                <a:ea typeface="Arial" charset="0"/>
                <a:cs typeface="Arial" charset="0"/>
              </a:rPr>
              <a:t>1-NIC BIG-IP VE Deployment in Google</a:t>
            </a:r>
          </a:p>
        </p:txBody>
      </p:sp>
      <p:sp>
        <p:nvSpPr>
          <p:cNvPr id="9" name="TextBox 8"/>
          <p:cNvSpPr txBox="1"/>
          <p:nvPr/>
        </p:nvSpPr>
        <p:spPr>
          <a:xfrm>
            <a:off x="110746" y="501255"/>
            <a:ext cx="9347624"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a single, standalone BIG-IP device with one network interface</a:t>
            </a:r>
          </a:p>
        </p:txBody>
      </p:sp>
      <p:sp>
        <p:nvSpPr>
          <p:cNvPr id="10" name="TextBox 9"/>
          <p:cNvSpPr txBox="1"/>
          <p:nvPr/>
        </p:nvSpPr>
        <p:spPr>
          <a:xfrm>
            <a:off x="6292705" y="1112991"/>
            <a:ext cx="5702590" cy="3376309"/>
          </a:xfrm>
          <a:prstGeom prst="rect">
            <a:avLst/>
          </a:prstGeom>
          <a:noFill/>
        </p:spPr>
        <p:txBody>
          <a:bodyPr wrap="square" lIns="155448" tIns="155448" rIns="155448" bIns="155448" rtlCol="0">
            <a:spAutoFit/>
          </a:bodyPr>
          <a:lstStyle/>
          <a:p>
            <a:pPr>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pre-existing Google virtual network, where traffic automatically flows via the VE to the application servers. The BIG-IP instance operates with 1 network interface, processing both management and data plane traffic from the internet. This is the set-up most cloud native developers are accustom to and is best for single tenant or ‘per app’ services. </a:t>
            </a:r>
          </a:p>
          <a:p>
            <a:pPr marL="285750" indent="-285750">
              <a:spcBef>
                <a:spcPts val="1600"/>
              </a:spcBef>
              <a:buClr>
                <a:schemeClr val="tx2"/>
              </a:buClr>
              <a:buFont typeface="Arial" charset="0"/>
              <a:buChar char="•"/>
              <a:tabLst>
                <a:tab pos="7080250" algn="l"/>
              </a:tabLst>
            </a:pPr>
            <a:r>
              <a:rPr lang="en-US" sz="14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b="1" dirty="0">
                <a:solidFill>
                  <a:schemeClr val="tx2"/>
                </a:solidFill>
                <a:latin typeface="Franklin Gothic Book" charset="0"/>
                <a:ea typeface="Franklin Gothic Book" charset="0"/>
                <a:cs typeface="Franklin Gothic Book" charset="0"/>
              </a:rPr>
              <a:t>Pre-requisites to this template can be found </a:t>
            </a:r>
            <a:r>
              <a:rPr lang="en-US" b="1" dirty="0">
                <a:solidFill>
                  <a:schemeClr val="tx2"/>
                </a:solidFill>
                <a:latin typeface="Franklin Gothic Book" charset="0"/>
                <a:ea typeface="Franklin Gothic Book" charset="0"/>
                <a:cs typeface="Franklin Gothic Book" charset="0"/>
                <a:hlinkClick r:id="rId2"/>
              </a:rPr>
              <a:t>here</a:t>
            </a:r>
            <a:endParaRPr lang="en-US" b="1" dirty="0">
              <a:solidFill>
                <a:schemeClr val="tx2"/>
              </a:solidFill>
              <a:latin typeface="Franklin Gothic Book" charset="0"/>
              <a:ea typeface="Franklin Gothic Book" charset="0"/>
              <a:cs typeface="Franklin Gothic Book" charset="0"/>
            </a:endParaRPr>
          </a:p>
          <a:p>
            <a:pPr marL="285750" indent="-285750">
              <a:spcBef>
                <a:spcPts val="1600"/>
              </a:spcBef>
              <a:buClr>
                <a:schemeClr val="tx2"/>
              </a:buClr>
              <a:buFont typeface="Arial" charset="0"/>
              <a:buChar char="•"/>
              <a:tabLst>
                <a:tab pos="7080250" algn="l"/>
              </a:tabLst>
            </a:pPr>
            <a:endParaRPr lang="en-US" sz="1500" dirty="0">
              <a:solidFill>
                <a:schemeClr val="tx2"/>
              </a:solidFill>
              <a:latin typeface="Franklin Gothic Book" charset="0"/>
              <a:ea typeface="Franklin Gothic Book" charset="0"/>
              <a:cs typeface="Franklin Gothic Book" charset="0"/>
            </a:endParaRPr>
          </a:p>
        </p:txBody>
      </p:sp>
      <p:sp>
        <p:nvSpPr>
          <p:cNvPr id="3" name="TextBox 2"/>
          <p:cNvSpPr txBox="1"/>
          <p:nvPr/>
        </p:nvSpPr>
        <p:spPr>
          <a:xfrm>
            <a:off x="8072817" y="5992172"/>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1" name="TextBox 10"/>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grpSp>
        <p:nvGrpSpPr>
          <p:cNvPr id="4" name="Group 3"/>
          <p:cNvGrpSpPr/>
          <p:nvPr/>
        </p:nvGrpSpPr>
        <p:grpSpPr>
          <a:xfrm>
            <a:off x="432134" y="2501083"/>
            <a:ext cx="5499384" cy="2895396"/>
            <a:chOff x="432134" y="2501083"/>
            <a:chExt cx="5499384" cy="2895396"/>
          </a:xfrm>
        </p:grpSpPr>
        <p:pic>
          <p:nvPicPr>
            <p:cNvPr id="2" name="Picture 1"/>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994484" y="2501083"/>
              <a:ext cx="1937034" cy="289539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32134" y="2538759"/>
              <a:ext cx="3562350" cy="2695575"/>
            </a:xfrm>
            <a:prstGeom prst="rect">
              <a:avLst/>
            </a:prstGeom>
          </p:spPr>
        </p:pic>
      </p:grpSp>
    </p:spTree>
    <p:extLst>
      <p:ext uri="{BB962C8B-B14F-4D97-AF65-F5344CB8AC3E}">
        <p14:creationId xmlns:p14="http://schemas.microsoft.com/office/powerpoint/2010/main" val="1424811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4BFFFD-E0BE-B84B-96EF-76D9C010F869}"/>
              </a:ext>
            </a:extLst>
          </p:cNvPr>
          <p:cNvSpPr/>
          <p:nvPr/>
        </p:nvSpPr>
        <p:spPr>
          <a:xfrm>
            <a:off x="6099242" y="1"/>
            <a:ext cx="6092758" cy="6857999"/>
          </a:xfrm>
          <a:prstGeom prst="rect">
            <a:avLst/>
          </a:prstGeom>
          <a:solidFill>
            <a:schemeClr val="accent6">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6" name="Rectangle 15">
            <a:extLst>
              <a:ext uri="{FF2B5EF4-FFF2-40B4-BE49-F238E27FC236}">
                <a16:creationId xmlns:a16="http://schemas.microsoft.com/office/drawing/2014/main" id="{316F173A-76E3-D04F-AA4A-20D4F97195B6}"/>
              </a:ext>
            </a:extLst>
          </p:cNvPr>
          <p:cNvSpPr/>
          <p:nvPr/>
        </p:nvSpPr>
        <p:spPr>
          <a:xfrm>
            <a:off x="0" y="-7073"/>
            <a:ext cx="12192000" cy="10166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Slide Number Placeholder 4"/>
          <p:cNvSpPr>
            <a:spLocks noGrp="1"/>
          </p:cNvSpPr>
          <p:nvPr>
            <p:ph type="sldNum" sz="quarter" idx="12"/>
          </p:nvPr>
        </p:nvSpPr>
        <p:spPr/>
        <p:txBody>
          <a:bodyPr/>
          <a:lstStyle/>
          <a:p>
            <a:fld id="{BDCE5DD0-B057-7149-A89D-BD8F4A044A26}" type="slidenum">
              <a:rPr lang="en-US" smtClean="0"/>
              <a:t>26</a:t>
            </a:fld>
            <a:endParaRPr lang="en-US"/>
          </a:p>
        </p:txBody>
      </p:sp>
      <p:sp>
        <p:nvSpPr>
          <p:cNvPr id="8" name="Title 1"/>
          <p:cNvSpPr txBox="1">
            <a:spLocks/>
          </p:cNvSpPr>
          <p:nvPr/>
        </p:nvSpPr>
        <p:spPr>
          <a:xfrm>
            <a:off x="-1" y="-114858"/>
            <a:ext cx="8049813"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2-NIC BIG-IP VE Deployment on Google</a:t>
            </a:r>
          </a:p>
        </p:txBody>
      </p:sp>
      <p:sp>
        <p:nvSpPr>
          <p:cNvPr id="9" name="TextBox 8"/>
          <p:cNvSpPr txBox="1"/>
          <p:nvPr/>
        </p:nvSpPr>
        <p:spPr>
          <a:xfrm>
            <a:off x="137906" y="527433"/>
            <a:ext cx="9644179"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single, standalone BIG-IP device(s) with two network interfaces</a:t>
            </a:r>
          </a:p>
        </p:txBody>
      </p:sp>
      <p:sp>
        <p:nvSpPr>
          <p:cNvPr id="2" name="TextBox 1"/>
          <p:cNvSpPr txBox="1"/>
          <p:nvPr/>
        </p:nvSpPr>
        <p:spPr>
          <a:xfrm>
            <a:off x="8156677" y="6036375"/>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2"/>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2" name="TextBox 11"/>
          <p:cNvSpPr txBox="1"/>
          <p:nvPr/>
        </p:nvSpPr>
        <p:spPr>
          <a:xfrm>
            <a:off x="5630717" y="3789680"/>
            <a:ext cx="1121846" cy="683264"/>
          </a:xfrm>
          <a:prstGeom prst="rect">
            <a:avLst/>
          </a:prstGeom>
          <a:noFill/>
        </p:spPr>
        <p:txBody>
          <a:bodyPr wrap="none" lIns="155448" tIns="155448" rIns="155448" bIns="155448" rtlCol="0">
            <a:spAutoFit/>
          </a:bodyPr>
          <a:lstStyle/>
          <a:p>
            <a:pPr marL="800100" lvl="1" indent="-342900">
              <a:buFont typeface="Arial" charset="0"/>
              <a:buChar char="•"/>
            </a:pP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5" name="TextBox 14"/>
          <p:cNvSpPr txBox="1"/>
          <p:nvPr/>
        </p:nvSpPr>
        <p:spPr>
          <a:xfrm>
            <a:off x="6315053" y="1097718"/>
            <a:ext cx="5657893" cy="2663293"/>
          </a:xfrm>
          <a:prstGeom prst="rect">
            <a:avLst/>
          </a:prstGeom>
          <a:noFill/>
        </p:spPr>
        <p:txBody>
          <a:bodyPr wrap="square" lIns="155448" tIns="155448" rIns="155448" bIns="155448" rtlCol="0">
            <a:spAutoFit/>
          </a:bodyPr>
          <a:lstStyle/>
          <a:p>
            <a:pPr marL="0" lvl="1"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into a Google VPC, where traffic automatically flows via the VE to the application servers. The BIG-IP instance operates with 2 network interfaces, </a:t>
            </a:r>
            <a:r>
              <a:rPr lang="en-US" sz="1500" b="1" dirty="0">
                <a:solidFill>
                  <a:schemeClr val="tx2"/>
                </a:solidFill>
                <a:latin typeface="Franklin Gothic Book" charset="0"/>
                <a:ea typeface="Franklin Gothic Book" charset="0"/>
                <a:cs typeface="Franklin Gothic Book" charset="0"/>
              </a:rPr>
              <a:t>One for management &amp; data-plane traffic from the internet and another for traffic from the AWS network providing greater autonomy to control the management functions</a:t>
            </a:r>
            <a:endParaRPr lang="en-US" sz="1600" b="1" dirty="0">
              <a:solidFill>
                <a:schemeClr val="tx2"/>
              </a:solidFill>
              <a:latin typeface="Franklin Gothic Book" charset="0"/>
              <a:ea typeface="Franklin Gothic Book" charset="0"/>
              <a:cs typeface="Franklin Gothic Book" charset="0"/>
            </a:endParaRP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Pre-requisites to this template can be found </a:t>
            </a:r>
            <a:r>
              <a:rPr lang="en-US" sz="1600" b="1" dirty="0">
                <a:solidFill>
                  <a:schemeClr val="tx2"/>
                </a:solidFill>
                <a:latin typeface="Franklin Gothic Book" charset="0"/>
                <a:ea typeface="Franklin Gothic Book" charset="0"/>
                <a:cs typeface="Franklin Gothic Book" charset="0"/>
                <a:hlinkClick r:id="rId3"/>
              </a:rPr>
              <a:t>here</a:t>
            </a:r>
            <a:endParaRPr lang="en-US" sz="1400" dirty="0">
              <a:solidFill>
                <a:schemeClr val="tx2"/>
              </a:solidFill>
              <a:latin typeface="Franklin Gothic Book" charset="0"/>
              <a:ea typeface="Franklin Gothic Book" charset="0"/>
              <a:cs typeface="Franklin Gothic Book" charset="0"/>
            </a:endParaRPr>
          </a:p>
        </p:txBody>
      </p:sp>
      <p:sp>
        <p:nvSpPr>
          <p:cNvPr id="11" name="TextBox 10"/>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 </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32603" y="1097718"/>
            <a:ext cx="3905674" cy="4962127"/>
          </a:xfrm>
          <a:prstGeom prst="rect">
            <a:avLst/>
          </a:prstGeom>
        </p:spPr>
      </p:pic>
      <p:sp>
        <p:nvSpPr>
          <p:cNvPr id="3" name="Rounded Rectangle 2">
            <a:extLst>
              <a:ext uri="{FF2B5EF4-FFF2-40B4-BE49-F238E27FC236}">
                <a16:creationId xmlns:a16="http://schemas.microsoft.com/office/drawing/2014/main" id="{3C7FAC75-A5C3-3D44-89F3-DD746248056D}"/>
              </a:ext>
            </a:extLst>
          </p:cNvPr>
          <p:cNvSpPr/>
          <p:nvPr/>
        </p:nvSpPr>
        <p:spPr>
          <a:xfrm>
            <a:off x="2188564" y="5831174"/>
            <a:ext cx="1903751" cy="20520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t>Google Cloud VPC</a:t>
            </a:r>
          </a:p>
        </p:txBody>
      </p:sp>
    </p:spTree>
    <p:extLst>
      <p:ext uri="{BB962C8B-B14F-4D97-AF65-F5344CB8AC3E}">
        <p14:creationId xmlns:p14="http://schemas.microsoft.com/office/powerpoint/2010/main" val="33335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5866BD4-4335-D64A-8BEB-3C4213079637}"/>
              </a:ext>
            </a:extLst>
          </p:cNvPr>
          <p:cNvSpPr/>
          <p:nvPr/>
        </p:nvSpPr>
        <p:spPr>
          <a:xfrm>
            <a:off x="6099242" y="1"/>
            <a:ext cx="6092758" cy="6857999"/>
          </a:xfrm>
          <a:prstGeom prst="rect">
            <a:avLst/>
          </a:prstGeom>
          <a:solidFill>
            <a:schemeClr val="accent6">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4" name="Rectangle 13">
            <a:extLst>
              <a:ext uri="{FF2B5EF4-FFF2-40B4-BE49-F238E27FC236}">
                <a16:creationId xmlns:a16="http://schemas.microsoft.com/office/drawing/2014/main" id="{16C821F9-4DDB-E447-ADAA-5C733346BF95}"/>
              </a:ext>
            </a:extLst>
          </p:cNvPr>
          <p:cNvSpPr/>
          <p:nvPr/>
        </p:nvSpPr>
        <p:spPr>
          <a:xfrm>
            <a:off x="0" y="-7073"/>
            <a:ext cx="12192000" cy="10166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Slide Number Placeholder 4"/>
          <p:cNvSpPr>
            <a:spLocks noGrp="1"/>
          </p:cNvSpPr>
          <p:nvPr>
            <p:ph type="sldNum" sz="quarter" idx="12"/>
          </p:nvPr>
        </p:nvSpPr>
        <p:spPr/>
        <p:txBody>
          <a:bodyPr/>
          <a:lstStyle/>
          <a:p>
            <a:fld id="{BDCE5DD0-B057-7149-A89D-BD8F4A044A26}" type="slidenum">
              <a:rPr lang="en-US" smtClean="0"/>
              <a:t>27</a:t>
            </a:fld>
            <a:endParaRPr lang="en-US"/>
          </a:p>
        </p:txBody>
      </p:sp>
      <p:sp>
        <p:nvSpPr>
          <p:cNvPr id="8" name="Title 1"/>
          <p:cNvSpPr txBox="1">
            <a:spLocks/>
          </p:cNvSpPr>
          <p:nvPr/>
        </p:nvSpPr>
        <p:spPr>
          <a:xfrm>
            <a:off x="-73947" y="-84914"/>
            <a:ext cx="8049813"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3-NIC BIG-IP VE Deployment in Google</a:t>
            </a:r>
          </a:p>
        </p:txBody>
      </p:sp>
      <p:sp>
        <p:nvSpPr>
          <p:cNvPr id="9" name="TextBox 8"/>
          <p:cNvSpPr txBox="1"/>
          <p:nvPr/>
        </p:nvSpPr>
        <p:spPr>
          <a:xfrm>
            <a:off x="137906" y="527433"/>
            <a:ext cx="9644179"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single, standalone BIG-IP device(s) with two network interfaces</a:t>
            </a:r>
          </a:p>
        </p:txBody>
      </p:sp>
      <p:sp>
        <p:nvSpPr>
          <p:cNvPr id="2" name="TextBox 1"/>
          <p:cNvSpPr txBox="1"/>
          <p:nvPr/>
        </p:nvSpPr>
        <p:spPr>
          <a:xfrm>
            <a:off x="8156677" y="6036375"/>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2"/>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2" name="TextBox 11"/>
          <p:cNvSpPr txBox="1"/>
          <p:nvPr/>
        </p:nvSpPr>
        <p:spPr>
          <a:xfrm>
            <a:off x="5630717" y="3789680"/>
            <a:ext cx="1121846" cy="683264"/>
          </a:xfrm>
          <a:prstGeom prst="rect">
            <a:avLst/>
          </a:prstGeom>
          <a:noFill/>
        </p:spPr>
        <p:txBody>
          <a:bodyPr wrap="none" lIns="155448" tIns="155448" rIns="155448" bIns="155448" rtlCol="0">
            <a:spAutoFit/>
          </a:bodyPr>
          <a:lstStyle/>
          <a:p>
            <a:pPr marL="800100" lvl="1" indent="-342900">
              <a:buFont typeface="Arial" charset="0"/>
              <a:buChar char="•"/>
            </a:pP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5" name="TextBox 14"/>
          <p:cNvSpPr txBox="1"/>
          <p:nvPr/>
        </p:nvSpPr>
        <p:spPr>
          <a:xfrm>
            <a:off x="6315053" y="1097718"/>
            <a:ext cx="5657893" cy="3637919"/>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Google VPC, where traffic automatically flows via the VE to the application servers. The BIG-IP VE instance operates with 3 network interfaces and is most similar to an ‘</a:t>
            </a:r>
            <a:r>
              <a:rPr lang="en-US" sz="1600" b="1" dirty="0" err="1">
                <a:solidFill>
                  <a:schemeClr val="tx2"/>
                </a:solidFill>
                <a:latin typeface="Franklin Gothic Book" charset="0"/>
                <a:ea typeface="Franklin Gothic Book" charset="0"/>
                <a:cs typeface="Franklin Gothic Book" charset="0"/>
              </a:rPr>
              <a:t>on-premise</a:t>
            </a:r>
            <a:r>
              <a:rPr lang="en-US" sz="1600" b="1" dirty="0">
                <a:solidFill>
                  <a:schemeClr val="tx2"/>
                </a:solidFill>
                <a:latin typeface="Franklin Gothic Book" charset="0"/>
                <a:ea typeface="Franklin Gothic Book" charset="0"/>
                <a:cs typeface="Franklin Gothic Book" charset="0"/>
              </a:rPr>
              <a:t>’ deployment, with one interface for management, one for front-end application traffic and one for back end application traffic</a:t>
            </a:r>
            <a:endParaRPr lang="en-US" sz="1600" dirty="0">
              <a:solidFill>
                <a:schemeClr val="tx2"/>
              </a:solidFill>
              <a:latin typeface="Franklin Gothic Book" charset="0"/>
              <a:ea typeface="Franklin Gothic Book" charset="0"/>
              <a:cs typeface="Franklin Gothic Book" charset="0"/>
            </a:endParaRP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Multi-NIC configurations are necessary when deploying multiple applications on different IP addresses, or multi-tenant configurations.</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Pre-requisites to this template can be found </a:t>
            </a:r>
            <a:r>
              <a:rPr lang="en-US" sz="1600" b="1" dirty="0">
                <a:solidFill>
                  <a:schemeClr val="tx2"/>
                </a:solidFill>
                <a:latin typeface="Franklin Gothic Book" charset="0"/>
                <a:ea typeface="Franklin Gothic Book" charset="0"/>
                <a:cs typeface="Franklin Gothic Book" charset="0"/>
                <a:hlinkClick r:id="rId3"/>
              </a:rPr>
              <a:t>here</a:t>
            </a:r>
            <a:endParaRPr lang="en-US" sz="1400" dirty="0">
              <a:solidFill>
                <a:schemeClr val="tx2"/>
              </a:solidFill>
              <a:latin typeface="Franklin Gothic Book" charset="0"/>
              <a:ea typeface="Franklin Gothic Book" charset="0"/>
              <a:cs typeface="Franklin Gothic Book" charset="0"/>
            </a:endParaRPr>
          </a:p>
        </p:txBody>
      </p:sp>
      <p:sp>
        <p:nvSpPr>
          <p:cNvPr id="11" name="TextBox 10"/>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 </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3" name="Picture 2"/>
          <p:cNvPicPr>
            <a:picLocks noChangeAspect="1"/>
          </p:cNvPicPr>
          <p:nvPr/>
        </p:nvPicPr>
        <p:blipFill>
          <a:blip r:embed="rId4"/>
          <a:stretch>
            <a:fillRect/>
          </a:stretch>
        </p:blipFill>
        <p:spPr>
          <a:xfrm>
            <a:off x="737167" y="1085396"/>
            <a:ext cx="4696546" cy="5039360"/>
          </a:xfrm>
          <a:prstGeom prst="rect">
            <a:avLst/>
          </a:prstGeom>
        </p:spPr>
      </p:pic>
      <p:sp>
        <p:nvSpPr>
          <p:cNvPr id="16" name="Rounded Rectangle 15">
            <a:extLst>
              <a:ext uri="{FF2B5EF4-FFF2-40B4-BE49-F238E27FC236}">
                <a16:creationId xmlns:a16="http://schemas.microsoft.com/office/drawing/2014/main" id="{EDC1FBC7-4327-EB41-9695-643F76EE0BFB}"/>
              </a:ext>
            </a:extLst>
          </p:cNvPr>
          <p:cNvSpPr/>
          <p:nvPr/>
        </p:nvSpPr>
        <p:spPr>
          <a:xfrm>
            <a:off x="2144523" y="5853029"/>
            <a:ext cx="2083013" cy="24955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900" dirty="0"/>
              <a:t>Google Cloud VPC</a:t>
            </a:r>
          </a:p>
        </p:txBody>
      </p:sp>
    </p:spTree>
    <p:extLst>
      <p:ext uri="{BB962C8B-B14F-4D97-AF65-F5344CB8AC3E}">
        <p14:creationId xmlns:p14="http://schemas.microsoft.com/office/powerpoint/2010/main" val="294682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355094" y="3912101"/>
            <a:ext cx="7603286" cy="2806922"/>
          </a:xfrm>
        </p:spPr>
        <p:txBody>
          <a:bodyPr/>
          <a:lstStyle/>
          <a:p>
            <a:pPr algn="l"/>
            <a:r>
              <a:rPr lang="en-US" dirty="0">
                <a:solidFill>
                  <a:schemeClr val="bg1"/>
                </a:solidFill>
                <a:latin typeface="Arial" charset="0"/>
                <a:ea typeface="Arial" charset="0"/>
                <a:cs typeface="Arial" charset="0"/>
              </a:rPr>
              <a:t>Integrated Marketplace Solutions</a:t>
            </a:r>
            <a:endParaRPr lang="en-US" b="1" dirty="0">
              <a:solidFill>
                <a:schemeClr val="bg1"/>
              </a:solidFill>
              <a:latin typeface="Arial" charset="0"/>
              <a:ea typeface="Arial" charset="0"/>
              <a:cs typeface="Arial" charset="0"/>
            </a:endParaRPr>
          </a:p>
        </p:txBody>
      </p:sp>
      <p:grpSp>
        <p:nvGrpSpPr>
          <p:cNvPr id="5" name="Group 4"/>
          <p:cNvGrpSpPr/>
          <p:nvPr/>
        </p:nvGrpSpPr>
        <p:grpSpPr>
          <a:xfrm>
            <a:off x="10803380" y="379028"/>
            <a:ext cx="913610" cy="840498"/>
            <a:chOff x="10803380" y="379028"/>
            <a:chExt cx="913610" cy="840498"/>
          </a:xfrm>
        </p:grpSpPr>
        <p:sp>
          <p:nvSpPr>
            <p:cNvPr id="6" name="Freeform 5"/>
            <p:cNvSpPr>
              <a:spLocks noEditPoints="1"/>
            </p:cNvSpPr>
            <p:nvPr/>
          </p:nvSpPr>
          <p:spPr bwMode="gray">
            <a:xfrm>
              <a:off x="11652625" y="1008621"/>
              <a:ext cx="64365" cy="63428"/>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7" name="Freeform 6"/>
            <p:cNvSpPr>
              <a:spLocks/>
            </p:cNvSpPr>
            <p:nvPr/>
          </p:nvSpPr>
          <p:spPr bwMode="gray">
            <a:xfrm>
              <a:off x="10803380" y="379028"/>
              <a:ext cx="840497" cy="840498"/>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rgbClr val="D6010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noEditPoints="1"/>
            </p:cNvSpPr>
            <p:nvPr/>
          </p:nvSpPr>
          <p:spPr bwMode="gray">
            <a:xfrm>
              <a:off x="10848373" y="481512"/>
              <a:ext cx="763009" cy="630217"/>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45331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8" name="Rounded Rectangle 7"/>
          <p:cNvSpPr/>
          <p:nvPr/>
        </p:nvSpPr>
        <p:spPr>
          <a:xfrm>
            <a:off x="269507" y="221226"/>
            <a:ext cx="11639918" cy="6400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9" name="Rectangle 8"/>
          <p:cNvSpPr/>
          <p:nvPr/>
        </p:nvSpPr>
        <p:spPr>
          <a:xfrm>
            <a:off x="265260" y="221226"/>
            <a:ext cx="3378467" cy="1357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2" name="Title 1"/>
          <p:cNvSpPr>
            <a:spLocks noGrp="1"/>
          </p:cNvSpPr>
          <p:nvPr>
            <p:ph type="ctrTitle"/>
          </p:nvPr>
        </p:nvSpPr>
        <p:spPr>
          <a:xfrm>
            <a:off x="352673" y="333529"/>
            <a:ext cx="11313814" cy="867930"/>
          </a:xfrm>
        </p:spPr>
        <p:txBody>
          <a:bodyPr/>
          <a:lstStyle/>
          <a:p>
            <a:pPr algn="l"/>
            <a:r>
              <a:rPr lang="en-US" sz="4000" dirty="0"/>
              <a:t>Integrated Marketplace Solutions: </a:t>
            </a:r>
            <a:r>
              <a:rPr lang="en-US" sz="4000" i="1" dirty="0"/>
              <a:t>The Basics</a:t>
            </a:r>
          </a:p>
        </p:txBody>
      </p:sp>
      <p:sp>
        <p:nvSpPr>
          <p:cNvPr id="5" name="Slide Number Placeholder 4"/>
          <p:cNvSpPr>
            <a:spLocks noGrp="1"/>
          </p:cNvSpPr>
          <p:nvPr>
            <p:ph type="sldNum" sz="quarter" idx="12"/>
          </p:nvPr>
        </p:nvSpPr>
        <p:spPr>
          <a:xfrm>
            <a:off x="1672504" y="7806898"/>
            <a:ext cx="2743200" cy="365125"/>
          </a:xfrm>
        </p:spPr>
        <p:txBody>
          <a:bodyPr/>
          <a:lstStyle/>
          <a:p>
            <a:fld id="{BDCE5DD0-B057-7149-A89D-BD8F4A044A26}" type="slidenum">
              <a:rPr lang="en-US" smtClean="0"/>
              <a:t>29</a:t>
            </a:fld>
            <a:endParaRPr lang="en-US" dirty="0"/>
          </a:p>
        </p:txBody>
      </p:sp>
      <p:sp>
        <p:nvSpPr>
          <p:cNvPr id="13" name="TextBox 12"/>
          <p:cNvSpPr txBox="1"/>
          <p:nvPr/>
        </p:nvSpPr>
        <p:spPr>
          <a:xfrm>
            <a:off x="448925" y="1005700"/>
            <a:ext cx="10957195" cy="5853910"/>
          </a:xfrm>
          <a:prstGeom prst="rect">
            <a:avLst/>
          </a:prstGeom>
          <a:noFill/>
        </p:spPr>
        <p:txBody>
          <a:bodyPr wrap="square" lIns="155448" tIns="155448" rIns="155448" bIns="155448" rtlCol="0">
            <a:spAutoFit/>
          </a:bodyPr>
          <a:lstStyle/>
          <a:p>
            <a:pPr marL="457200" indent="-457200" algn="just">
              <a:buFont typeface="+mj-lt"/>
              <a:buAutoNum type="arabicPeriod"/>
            </a:pPr>
            <a:r>
              <a:rPr lang="en-US" sz="2000" dirty="0">
                <a:solidFill>
                  <a:schemeClr val="tx2">
                    <a:lumMod val="65000"/>
                    <a:lumOff val="35000"/>
                  </a:schemeClr>
                </a:solidFill>
                <a:latin typeface="Arial" panose="020B0604020202020204" pitchFamily="34" charset="0"/>
                <a:cs typeface="Arial" panose="020B0604020202020204" pitchFamily="34" charset="0"/>
              </a:rPr>
              <a:t>These solutions are available direct from each cloud vendor’s respective marketplace and run off of F5 created cloud solution templates, which essentially aggregate together all of the necessary resources and BIG-IP configuration parameters needed to launch these fully functioning F5 solutions in a customers virtual cloud network.</a:t>
            </a:r>
          </a:p>
          <a:p>
            <a:pPr marL="457200" indent="-457200" algn="just">
              <a:buFont typeface="+mj-lt"/>
              <a:buAutoNum type="arabicPeriod"/>
            </a:pPr>
            <a:endParaRPr lang="en-US" sz="2000" dirty="0">
              <a:solidFill>
                <a:schemeClr val="tx2">
                  <a:lumMod val="65000"/>
                  <a:lumOff val="35000"/>
                </a:schemeClr>
              </a:solidFill>
              <a:latin typeface="Arial" panose="020B0604020202020204" pitchFamily="34" charset="0"/>
              <a:cs typeface="Arial" panose="020B0604020202020204" pitchFamily="34" charset="0"/>
            </a:endParaRPr>
          </a:p>
          <a:p>
            <a:pPr marL="457200" indent="-457200" algn="just">
              <a:buFont typeface="+mj-lt"/>
              <a:buAutoNum type="arabicPeriod"/>
            </a:pPr>
            <a:r>
              <a:rPr lang="en-US" sz="2000" dirty="0">
                <a:solidFill>
                  <a:schemeClr val="tx2">
                    <a:lumMod val="65000"/>
                    <a:lumOff val="35000"/>
                  </a:schemeClr>
                </a:solidFill>
                <a:latin typeface="Arial" panose="020B0604020202020204" pitchFamily="34" charset="0"/>
                <a:cs typeface="Arial" panose="020B0604020202020204" pitchFamily="34" charset="0"/>
              </a:rPr>
              <a:t>At this point, solutions are available for AWS and Azure for multiple different use case scenarios.</a:t>
            </a:r>
          </a:p>
          <a:p>
            <a:pPr marL="457200" indent="-457200" algn="just">
              <a:buFont typeface="+mj-lt"/>
              <a:buAutoNum type="arabicPeriod"/>
            </a:pPr>
            <a:endParaRPr lang="en-US" sz="2000" dirty="0">
              <a:solidFill>
                <a:schemeClr val="tx2">
                  <a:lumMod val="65000"/>
                  <a:lumOff val="35000"/>
                </a:schemeClr>
              </a:solidFill>
              <a:latin typeface="Arial" panose="020B0604020202020204" pitchFamily="34" charset="0"/>
              <a:cs typeface="Arial" panose="020B0604020202020204" pitchFamily="34" charset="0"/>
            </a:endParaRPr>
          </a:p>
          <a:p>
            <a:pPr marL="457200" indent="-457200" algn="just">
              <a:buFont typeface="+mj-lt"/>
              <a:buAutoNum type="arabicPeriod"/>
            </a:pPr>
            <a:r>
              <a:rPr lang="en-US" sz="2000" dirty="0">
                <a:solidFill>
                  <a:schemeClr val="tx2">
                    <a:lumMod val="65000"/>
                    <a:lumOff val="35000"/>
                  </a:schemeClr>
                </a:solidFill>
                <a:latin typeface="Arial" panose="020B0604020202020204" pitchFamily="34" charset="0"/>
                <a:cs typeface="Arial" panose="020B0604020202020204" pitchFamily="34" charset="0"/>
              </a:rPr>
              <a:t>All deployment times (both manual and templated times) stated in this deck are </a:t>
            </a:r>
            <a:r>
              <a:rPr lang="en-US" sz="2000" dirty="0">
                <a:solidFill>
                  <a:srgbClr val="C00000"/>
                </a:solidFill>
                <a:latin typeface="Arial" panose="020B0604020202020204" pitchFamily="34" charset="0"/>
                <a:cs typeface="Arial" panose="020B0604020202020204" pitchFamily="34" charset="0"/>
              </a:rPr>
              <a:t>ESTIMATES</a:t>
            </a:r>
            <a:r>
              <a:rPr lang="en-US" sz="2000" dirty="0">
                <a:solidFill>
                  <a:schemeClr val="tx2">
                    <a:lumMod val="65000"/>
                    <a:lumOff val="35000"/>
                  </a:schemeClr>
                </a:solidFill>
                <a:latin typeface="Arial" panose="020B0604020202020204" pitchFamily="34" charset="0"/>
                <a:cs typeface="Arial" panose="020B0604020202020204" pitchFamily="34" charset="0"/>
              </a:rPr>
              <a:t>, and assume the user has an intermediate level of experience with both the BIG-IP and the cloud platform in question. All times include boot time for the VE’s (~20mins). Pre-</a:t>
            </a:r>
            <a:r>
              <a:rPr lang="en-US" sz="2000" dirty="0" err="1">
                <a:solidFill>
                  <a:schemeClr val="tx2">
                    <a:lumMod val="65000"/>
                    <a:lumOff val="35000"/>
                  </a:schemeClr>
                </a:solidFill>
                <a:latin typeface="Arial" panose="020B0604020202020204" pitchFamily="34" charset="0"/>
                <a:cs typeface="Arial" panose="020B0604020202020204" pitchFamily="34" charset="0"/>
              </a:rPr>
              <a:t>req’s</a:t>
            </a:r>
            <a:r>
              <a:rPr lang="en-US" sz="2000" dirty="0">
                <a:solidFill>
                  <a:schemeClr val="tx2">
                    <a:lumMod val="65000"/>
                    <a:lumOff val="35000"/>
                  </a:schemeClr>
                </a:solidFill>
                <a:latin typeface="Arial" panose="020B0604020202020204" pitchFamily="34" charset="0"/>
                <a:cs typeface="Arial" panose="020B0604020202020204" pitchFamily="34" charset="0"/>
              </a:rPr>
              <a:t> are not included since they are required for both manual and templated deployments, but are adjudged to take around 15-20mins </a:t>
            </a:r>
          </a:p>
          <a:p>
            <a:pPr marL="457200" indent="-457200" algn="just">
              <a:buFont typeface="+mj-lt"/>
              <a:buAutoNum type="arabicPeriod"/>
            </a:pPr>
            <a:endParaRPr lang="en-US" sz="2000" dirty="0">
              <a:solidFill>
                <a:schemeClr val="tx2">
                  <a:lumMod val="65000"/>
                  <a:lumOff val="35000"/>
                </a:schemeClr>
              </a:solidFill>
              <a:latin typeface="Arial" panose="020B0604020202020204" pitchFamily="34" charset="0"/>
              <a:cs typeface="Arial" panose="020B0604020202020204" pitchFamily="34" charset="0"/>
            </a:endParaRPr>
          </a:p>
          <a:p>
            <a:pPr marL="457200" indent="-457200" algn="just">
              <a:buFont typeface="+mj-lt"/>
              <a:buAutoNum type="arabicPeriod"/>
            </a:pPr>
            <a:r>
              <a:rPr lang="en-US" sz="2000" dirty="0">
                <a:solidFill>
                  <a:schemeClr val="tx2">
                    <a:lumMod val="65000"/>
                    <a:lumOff val="35000"/>
                  </a:schemeClr>
                </a:solidFill>
                <a:latin typeface="Arial" panose="020B0604020202020204" pitchFamily="34" charset="0"/>
                <a:cs typeface="Arial" panose="020B0604020202020204" pitchFamily="34" charset="0"/>
              </a:rPr>
              <a:t>All solutions now support BIG-IP v13.1</a:t>
            </a:r>
          </a:p>
          <a:p>
            <a:pPr marL="457200" indent="-457200" algn="just">
              <a:buFont typeface="+mj-lt"/>
              <a:buAutoNum type="arabicPeriod"/>
            </a:pPr>
            <a:endParaRPr lang="en-US" sz="2000" dirty="0">
              <a:solidFill>
                <a:schemeClr val="tx2">
                  <a:lumMod val="65000"/>
                  <a:lumOff val="35000"/>
                </a:schemeClr>
              </a:solidFill>
              <a:latin typeface="Arial" panose="020B0604020202020204" pitchFamily="34" charset="0"/>
              <a:cs typeface="Arial" panose="020B0604020202020204" pitchFamily="34" charset="0"/>
            </a:endParaRPr>
          </a:p>
          <a:p>
            <a:pPr marL="457200" indent="-457200">
              <a:buFont typeface="+mj-lt"/>
              <a:buAutoNum type="arabicPeriod"/>
            </a:pPr>
            <a:endPar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a:p>
            <a:endPar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2088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11" name="Rounded Rectangle 10"/>
          <p:cNvSpPr/>
          <p:nvPr/>
        </p:nvSpPr>
        <p:spPr>
          <a:xfrm>
            <a:off x="269507" y="221226"/>
            <a:ext cx="11639918" cy="6400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2" name="Rectangle 11"/>
          <p:cNvSpPr/>
          <p:nvPr/>
        </p:nvSpPr>
        <p:spPr>
          <a:xfrm>
            <a:off x="265260" y="221226"/>
            <a:ext cx="3378467" cy="1357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2" name="Title 1"/>
          <p:cNvSpPr>
            <a:spLocks noGrp="1"/>
          </p:cNvSpPr>
          <p:nvPr>
            <p:ph type="ctrTitle"/>
          </p:nvPr>
        </p:nvSpPr>
        <p:spPr>
          <a:xfrm>
            <a:off x="308586" y="254349"/>
            <a:ext cx="12024702" cy="840230"/>
          </a:xfrm>
        </p:spPr>
        <p:txBody>
          <a:bodyPr/>
          <a:lstStyle/>
          <a:p>
            <a:pPr algn="l"/>
            <a:r>
              <a:rPr lang="en-US" sz="3800" dirty="0"/>
              <a:t>General Template Information</a:t>
            </a:r>
            <a:endParaRPr lang="en-US" sz="3800" dirty="0">
              <a:solidFill>
                <a:srgbClr val="C00000"/>
              </a:solidFill>
            </a:endParaRPr>
          </a:p>
        </p:txBody>
      </p:sp>
      <p:sp>
        <p:nvSpPr>
          <p:cNvPr id="5" name="Slide Number Placeholder 4"/>
          <p:cNvSpPr>
            <a:spLocks noGrp="1"/>
          </p:cNvSpPr>
          <p:nvPr>
            <p:ph type="sldNum" sz="quarter" idx="12"/>
          </p:nvPr>
        </p:nvSpPr>
        <p:spPr>
          <a:xfrm>
            <a:off x="1672504" y="7806898"/>
            <a:ext cx="2743200" cy="365125"/>
          </a:xfrm>
        </p:spPr>
        <p:txBody>
          <a:bodyPr/>
          <a:lstStyle/>
          <a:p>
            <a:fld id="{BDCE5DD0-B057-7149-A89D-BD8F4A044A26}" type="slidenum">
              <a:rPr lang="en-US" smtClean="0"/>
              <a:t>3</a:t>
            </a:fld>
            <a:endParaRPr lang="en-US" dirty="0"/>
          </a:p>
        </p:txBody>
      </p:sp>
      <p:sp>
        <p:nvSpPr>
          <p:cNvPr id="13" name="TextBox 12"/>
          <p:cNvSpPr txBox="1"/>
          <p:nvPr/>
        </p:nvSpPr>
        <p:spPr>
          <a:xfrm>
            <a:off x="610868" y="1089156"/>
            <a:ext cx="10957195" cy="5853910"/>
          </a:xfrm>
          <a:prstGeom prst="rect">
            <a:avLst/>
          </a:prstGeom>
          <a:noFill/>
        </p:spPr>
        <p:txBody>
          <a:bodyPr wrap="square" lIns="155448" tIns="155448" rIns="155448" bIns="155448" rtlCol="0">
            <a:spAutoFit/>
          </a:bodyPr>
          <a:lstStyle/>
          <a:p>
            <a:pPr marL="342900" indent="-342900">
              <a:spcBef>
                <a:spcPts val="1200"/>
              </a:spcBef>
              <a:buFont typeface="+mj-lt"/>
              <a:buAutoNum type="arabicPeriod"/>
            </a:pPr>
            <a:r>
              <a:rPr lang="en-US" sz="1750" dirty="0">
                <a:solidFill>
                  <a:schemeClr val="tx2">
                    <a:lumMod val="65000"/>
                    <a:lumOff val="35000"/>
                  </a:schemeClr>
                </a:solidFill>
                <a:latin typeface="Arial" panose="020B0604020202020204" pitchFamily="34" charset="0"/>
                <a:cs typeface="Arial" panose="020B0604020202020204" pitchFamily="34" charset="0"/>
              </a:rPr>
              <a:t>These templates simplify and speed up the deployment of BIG-IP VE’s in public cloud environments by packaging together all of the necessary resources and BIG-IP configuration parameters needed to launch fully functioning BIG-IP VE’s in a virtual cloud network.</a:t>
            </a:r>
          </a:p>
          <a:p>
            <a:pPr marL="342900" indent="-342900">
              <a:spcBef>
                <a:spcPts val="1200"/>
              </a:spcBef>
              <a:buFont typeface="+mj-lt"/>
              <a:buAutoNum type="arabicPeriod"/>
            </a:pPr>
            <a:r>
              <a:rPr lang="en-US" sz="1750" dirty="0">
                <a:solidFill>
                  <a:schemeClr val="tx2">
                    <a:lumMod val="65000"/>
                    <a:lumOff val="35000"/>
                  </a:schemeClr>
                </a:solidFill>
                <a:latin typeface="Arial" panose="020B0604020202020204" pitchFamily="34" charset="0"/>
                <a:cs typeface="Arial" panose="020B0604020202020204" pitchFamily="34" charset="0"/>
              </a:rPr>
              <a:t>This deck contains only ‘</a:t>
            </a:r>
            <a:r>
              <a:rPr lang="en-US" sz="1750" i="1" dirty="0">
                <a:solidFill>
                  <a:schemeClr val="tx2">
                    <a:lumMod val="65000"/>
                    <a:lumOff val="35000"/>
                  </a:schemeClr>
                </a:solidFill>
                <a:latin typeface="Arial" panose="020B0604020202020204" pitchFamily="34" charset="0"/>
                <a:cs typeface="Arial" panose="020B0604020202020204" pitchFamily="34" charset="0"/>
              </a:rPr>
              <a:t>F5 supported’ </a:t>
            </a:r>
            <a:r>
              <a:rPr lang="en-US" sz="1750" dirty="0">
                <a:solidFill>
                  <a:schemeClr val="tx2">
                    <a:lumMod val="65000"/>
                    <a:lumOff val="35000"/>
                  </a:schemeClr>
                </a:solidFill>
                <a:latin typeface="Arial" panose="020B0604020202020204" pitchFamily="34" charset="0"/>
                <a:cs typeface="Arial" panose="020B0604020202020204" pitchFamily="34" charset="0"/>
              </a:rPr>
              <a:t>templates, which are those that have been created, tested and verified by F5 Networks engineers, allowing customers to request assistance with them should they need it. There are also ‘Experimental’ templates on </a:t>
            </a:r>
            <a:r>
              <a:rPr lang="en-US" sz="1750" dirty="0">
                <a:solidFill>
                  <a:schemeClr val="tx2">
                    <a:lumMod val="65000"/>
                    <a:lumOff val="35000"/>
                  </a:schemeClr>
                </a:solidFill>
                <a:latin typeface="Arial" panose="020B0604020202020204" pitchFamily="34" charset="0"/>
                <a:cs typeface="Arial" panose="020B0604020202020204" pitchFamily="34" charset="0"/>
                <a:hlinkClick r:id="rId3"/>
              </a:rPr>
              <a:t>GitHub</a:t>
            </a:r>
            <a:r>
              <a:rPr lang="en-US" sz="1750" dirty="0">
                <a:solidFill>
                  <a:schemeClr val="tx2">
                    <a:lumMod val="65000"/>
                    <a:lumOff val="35000"/>
                  </a:schemeClr>
                </a:solidFill>
                <a:latin typeface="Arial" panose="020B0604020202020204" pitchFamily="34" charset="0"/>
                <a:cs typeface="Arial" panose="020B0604020202020204" pitchFamily="34" charset="0"/>
              </a:rPr>
              <a:t> which have not been fully validated and are not subject to customer support.</a:t>
            </a:r>
          </a:p>
          <a:p>
            <a:pPr marL="342900" indent="-342900">
              <a:spcBef>
                <a:spcPts val="1200"/>
              </a:spcBef>
              <a:buFont typeface="+mj-lt"/>
              <a:buAutoNum type="arabicPeriod"/>
            </a:pPr>
            <a:r>
              <a:rPr lang="en-US" sz="1750" dirty="0">
                <a:solidFill>
                  <a:schemeClr val="tx2">
                    <a:lumMod val="65000"/>
                    <a:lumOff val="35000"/>
                  </a:schemeClr>
                </a:solidFill>
                <a:latin typeface="Arial" panose="020B0604020202020204" pitchFamily="34" charset="0"/>
                <a:cs typeface="Arial" panose="020B0604020202020204" pitchFamily="34" charset="0"/>
              </a:rPr>
              <a:t>All templates support BIG-IP v12.1.x through v13.1</a:t>
            </a:r>
          </a:p>
          <a:p>
            <a:pPr marL="342900" indent="-342900">
              <a:spcBef>
                <a:spcPts val="1200"/>
              </a:spcBef>
              <a:buFont typeface="+mj-lt"/>
              <a:buAutoNum type="arabicPeriod"/>
            </a:pPr>
            <a:r>
              <a:rPr lang="en-US" sz="1750" dirty="0">
                <a:ea typeface="Franklin Gothic Book" charset="0"/>
                <a:cs typeface="Franklin Gothic Book" charset="0"/>
              </a:rPr>
              <a:t>All templates have built-in security checks, allowing customers to ensure the integrity of the template</a:t>
            </a:r>
            <a:endParaRPr lang="en-US" sz="1750" dirty="0">
              <a:solidFill>
                <a:schemeClr val="tx2">
                  <a:lumMod val="65000"/>
                  <a:lumOff val="35000"/>
                </a:schemeClr>
              </a:solidFill>
              <a:latin typeface="Arial" panose="020B0604020202020204" pitchFamily="34" charset="0"/>
              <a:ea typeface="Franklin Gothic Book" charset="0"/>
              <a:cs typeface="Franklin Gothic Book" charset="0"/>
            </a:endParaRPr>
          </a:p>
          <a:p>
            <a:pPr marL="342900" indent="-342900">
              <a:spcBef>
                <a:spcPts val="1200"/>
              </a:spcBef>
              <a:buFont typeface="+mj-lt"/>
              <a:buAutoNum type="arabicPeriod"/>
            </a:pPr>
            <a:r>
              <a:rPr lang="en-US" sz="1750" dirty="0">
                <a:solidFill>
                  <a:schemeClr val="tx2">
                    <a:lumMod val="65000"/>
                    <a:lumOff val="35000"/>
                  </a:schemeClr>
                </a:solidFill>
                <a:latin typeface="Arial" panose="020B0604020202020204" pitchFamily="34" charset="0"/>
                <a:cs typeface="Arial" panose="020B0604020202020204" pitchFamily="34" charset="0"/>
              </a:rPr>
              <a:t>All deployment times (both manual and templated times) stated in this deck are </a:t>
            </a:r>
            <a:r>
              <a:rPr lang="en-US" sz="1750" dirty="0">
                <a:solidFill>
                  <a:srgbClr val="C00000"/>
                </a:solidFill>
                <a:latin typeface="Arial" panose="020B0604020202020204" pitchFamily="34" charset="0"/>
                <a:cs typeface="Arial" panose="020B0604020202020204" pitchFamily="34" charset="0"/>
              </a:rPr>
              <a:t>ESTIMATES</a:t>
            </a:r>
            <a:r>
              <a:rPr lang="en-US" sz="1750" dirty="0">
                <a:solidFill>
                  <a:schemeClr val="tx2">
                    <a:lumMod val="65000"/>
                    <a:lumOff val="35000"/>
                  </a:schemeClr>
                </a:solidFill>
                <a:latin typeface="Arial" panose="020B0604020202020204" pitchFamily="34" charset="0"/>
                <a:cs typeface="Arial" panose="020B0604020202020204" pitchFamily="34" charset="0"/>
              </a:rPr>
              <a:t>, and assume the user has an intermediate level of experience with both the BIG-IP and the cloud platform in question. All times include boot time for the VE’s (~20mins). Pre-</a:t>
            </a:r>
            <a:r>
              <a:rPr lang="en-US" sz="1750" dirty="0" err="1">
                <a:solidFill>
                  <a:schemeClr val="tx2">
                    <a:lumMod val="65000"/>
                    <a:lumOff val="35000"/>
                  </a:schemeClr>
                </a:solidFill>
                <a:latin typeface="Arial" panose="020B0604020202020204" pitchFamily="34" charset="0"/>
                <a:cs typeface="Arial" panose="020B0604020202020204" pitchFamily="34" charset="0"/>
              </a:rPr>
              <a:t>req’s</a:t>
            </a:r>
            <a:r>
              <a:rPr lang="en-US" sz="1750" dirty="0">
                <a:solidFill>
                  <a:schemeClr val="tx2">
                    <a:lumMod val="65000"/>
                    <a:lumOff val="35000"/>
                  </a:schemeClr>
                </a:solidFill>
                <a:latin typeface="Arial" panose="020B0604020202020204" pitchFamily="34" charset="0"/>
                <a:cs typeface="Arial" panose="020B0604020202020204" pitchFamily="34" charset="0"/>
              </a:rPr>
              <a:t> are not included since they are required for both manual and templated deployments, but are adjudged to take around 15-20mins. It is important to note that with the more complex configurations such as the auto scaling solutions, somebody without BIG-IP or cloud experience would take much longer than the estimated times (magnitude of days to weeks) to replicate the set-up.</a:t>
            </a:r>
          </a:p>
          <a:p>
            <a:pPr marL="342900" indent="-342900">
              <a:buFont typeface="Arial" charset="0"/>
              <a:buChar char="•"/>
            </a:pPr>
            <a:endPar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a:p>
            <a:endParaRPr lang="en-US" sz="20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681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9" name="Rounded Rectangle 8"/>
          <p:cNvSpPr/>
          <p:nvPr/>
        </p:nvSpPr>
        <p:spPr>
          <a:xfrm>
            <a:off x="269507" y="221226"/>
            <a:ext cx="11639918" cy="6400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0" name="Rectangle 9"/>
          <p:cNvSpPr/>
          <p:nvPr/>
        </p:nvSpPr>
        <p:spPr>
          <a:xfrm>
            <a:off x="265260" y="221226"/>
            <a:ext cx="3378467" cy="1357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Slide Number Placeholder 4"/>
          <p:cNvSpPr>
            <a:spLocks noGrp="1"/>
          </p:cNvSpPr>
          <p:nvPr>
            <p:ph type="sldNum" sz="quarter" idx="12"/>
          </p:nvPr>
        </p:nvSpPr>
        <p:spPr/>
        <p:txBody>
          <a:bodyPr/>
          <a:lstStyle/>
          <a:p>
            <a:fld id="{BDCE5DD0-B057-7149-A89D-BD8F4A044A26}" type="slidenum">
              <a:rPr lang="en-US" smtClean="0"/>
              <a:t>30</a:t>
            </a:fld>
            <a:endParaRPr lang="en-US"/>
          </a:p>
        </p:txBody>
      </p:sp>
      <p:sp>
        <p:nvSpPr>
          <p:cNvPr id="6" name="Title 1"/>
          <p:cNvSpPr>
            <a:spLocks noGrp="1"/>
          </p:cNvSpPr>
          <p:nvPr>
            <p:ph type="ctrTitle"/>
          </p:nvPr>
        </p:nvSpPr>
        <p:spPr>
          <a:xfrm>
            <a:off x="448925" y="238740"/>
            <a:ext cx="11313814" cy="867930"/>
          </a:xfrm>
        </p:spPr>
        <p:txBody>
          <a:bodyPr/>
          <a:lstStyle/>
          <a:p>
            <a:pPr algn="l"/>
            <a:r>
              <a:rPr lang="en-US" sz="4000" dirty="0"/>
              <a:t>Integrated Marketplace Solutions: </a:t>
            </a:r>
            <a:r>
              <a:rPr lang="en-US" sz="4000" i="1" dirty="0"/>
              <a:t>The Value</a:t>
            </a:r>
          </a:p>
        </p:txBody>
      </p:sp>
      <p:sp>
        <p:nvSpPr>
          <p:cNvPr id="7" name="TextBox 6"/>
          <p:cNvSpPr txBox="1"/>
          <p:nvPr/>
        </p:nvSpPr>
        <p:spPr>
          <a:xfrm>
            <a:off x="596608" y="1124184"/>
            <a:ext cx="10759297" cy="5084469"/>
          </a:xfrm>
          <a:prstGeom prst="rect">
            <a:avLst/>
          </a:prstGeom>
          <a:noFill/>
        </p:spPr>
        <p:txBody>
          <a:bodyPr wrap="square" lIns="155448" tIns="155448" rIns="155448" bIns="155448" rtlCol="0">
            <a:spAutoFit/>
          </a:bodyPr>
          <a:lstStyle/>
          <a:p>
            <a:pPr marL="342900" indent="-342900" algn="just">
              <a:buFont typeface="Arial" charset="0"/>
              <a:buChar char="•"/>
            </a:pPr>
            <a:r>
              <a:rPr lang="en-US" sz="2000" dirty="0">
                <a:solidFill>
                  <a:schemeClr val="tx2">
                    <a:lumMod val="65000"/>
                    <a:lumOff val="35000"/>
                  </a:schemeClr>
                </a:solidFill>
                <a:latin typeface="Arial" panose="020B0604020202020204" pitchFamily="34" charset="0"/>
                <a:cs typeface="Arial" panose="020B0604020202020204" pitchFamily="34" charset="0"/>
              </a:rPr>
              <a:t>These solutions speed up the deployment of specific BIG-IP VE configurations as well as reducing complexity; deploying fully configured solutions in a matter of minutes and just a few clicks.</a:t>
            </a:r>
          </a:p>
          <a:p>
            <a:pPr marL="342900" indent="-342900">
              <a:buFont typeface="Arial" charset="0"/>
              <a:buChar char="•"/>
            </a:pPr>
            <a:endParaRPr lang="en-US" sz="2000" dirty="0">
              <a:solidFill>
                <a:schemeClr val="tx2">
                  <a:lumMod val="65000"/>
                  <a:lumOff val="35000"/>
                </a:schemeClr>
              </a:solidFill>
              <a:latin typeface="Arial" panose="020B0604020202020204" pitchFamily="34" charset="0"/>
              <a:cs typeface="Arial" panose="020B0604020202020204" pitchFamily="34" charset="0"/>
            </a:endParaRPr>
          </a:p>
          <a:p>
            <a:pPr marL="342900" indent="-342900">
              <a:buFont typeface="Arial" charset="0"/>
              <a:buChar char="•"/>
            </a:pPr>
            <a:r>
              <a:rPr lang="en-US" sz="2000" dirty="0">
                <a:solidFill>
                  <a:schemeClr val="tx2">
                    <a:lumMod val="65000"/>
                    <a:lumOff val="35000"/>
                  </a:schemeClr>
                </a:solidFill>
                <a:latin typeface="Arial" panose="020B0604020202020204" pitchFamily="34" charset="0"/>
                <a:cs typeface="Arial" panose="020B0604020202020204" pitchFamily="34" charset="0"/>
              </a:rPr>
              <a:t>Deployable direct from the marketplace for simplified consumption of F5 services</a:t>
            </a:r>
          </a:p>
          <a:p>
            <a:pPr marL="342900" indent="-342900">
              <a:buFont typeface="Arial" charset="0"/>
              <a:buChar char="•"/>
            </a:pPr>
            <a:endParaRPr lang="en-US" sz="2000" dirty="0">
              <a:solidFill>
                <a:schemeClr val="tx2">
                  <a:lumMod val="65000"/>
                  <a:lumOff val="35000"/>
                </a:schemeClr>
              </a:solidFill>
              <a:latin typeface="Arial" panose="020B0604020202020204" pitchFamily="34" charset="0"/>
              <a:cs typeface="Arial" panose="020B0604020202020204" pitchFamily="34" charset="0"/>
            </a:endParaRPr>
          </a:p>
          <a:p>
            <a:pPr marL="342900" indent="-342900">
              <a:buFont typeface="Arial" charset="0"/>
              <a:buChar char="•"/>
            </a:pPr>
            <a:r>
              <a:rPr lang="en-US" sz="2000" dirty="0">
                <a:solidFill>
                  <a:schemeClr val="tx2">
                    <a:lumMod val="65000"/>
                    <a:lumOff val="35000"/>
                  </a:schemeClr>
                </a:solidFill>
                <a:latin typeface="Arial" panose="020B0604020202020204" pitchFamily="34" charset="0"/>
                <a:cs typeface="Arial" panose="020B0604020202020204" pitchFamily="34" charset="0"/>
              </a:rPr>
              <a:t>No prior knowledge of the BIG-IP system required to implement, and allows a customer to deploy their VE’s confidently, in the knowledge that the pre-configured solutions have been designed following best practices by F5 experts. </a:t>
            </a:r>
          </a:p>
          <a:p>
            <a:pPr marL="342900" indent="-342900">
              <a:buFont typeface="Arial" charset="0"/>
              <a:buChar char="•"/>
            </a:pPr>
            <a:endParaRPr lang="en-US" sz="2000" dirty="0">
              <a:solidFill>
                <a:schemeClr val="tx2">
                  <a:lumMod val="65000"/>
                  <a:lumOff val="35000"/>
                </a:schemeClr>
              </a:solidFill>
              <a:latin typeface="Arial" panose="020B0604020202020204" pitchFamily="34" charset="0"/>
              <a:cs typeface="Arial" panose="020B0604020202020204" pitchFamily="34" charset="0"/>
            </a:endParaRPr>
          </a:p>
          <a:p>
            <a:pPr marL="342900" indent="-342900">
              <a:buFont typeface="Arial" charset="0"/>
              <a:buChar char="•"/>
            </a:pPr>
            <a:r>
              <a:rPr lang="en-US" sz="2000" dirty="0">
                <a:solidFill>
                  <a:schemeClr val="tx2">
                    <a:lumMod val="65000"/>
                    <a:lumOff val="35000"/>
                  </a:schemeClr>
                </a:solidFill>
                <a:latin typeface="Arial" panose="020B0604020202020204" pitchFamily="34" charset="0"/>
                <a:cs typeface="Arial" panose="020B0604020202020204" pitchFamily="34" charset="0"/>
              </a:rPr>
              <a:t>Automate VE deployments by integrating solutions with cloud native or 3</a:t>
            </a:r>
            <a:r>
              <a:rPr lang="en-US" sz="2000" baseline="30000" dirty="0">
                <a:solidFill>
                  <a:schemeClr val="tx2">
                    <a:lumMod val="65000"/>
                    <a:lumOff val="35000"/>
                  </a:schemeClr>
                </a:solidFill>
                <a:latin typeface="Arial" panose="020B0604020202020204" pitchFamily="34" charset="0"/>
                <a:cs typeface="Arial" panose="020B0604020202020204" pitchFamily="34" charset="0"/>
              </a:rPr>
              <a:t>rd</a:t>
            </a:r>
            <a:r>
              <a:rPr lang="en-US" sz="2000" dirty="0">
                <a:solidFill>
                  <a:schemeClr val="tx2">
                    <a:lumMod val="65000"/>
                    <a:lumOff val="35000"/>
                  </a:schemeClr>
                </a:solidFill>
                <a:latin typeface="Arial" panose="020B0604020202020204" pitchFamily="34" charset="0"/>
                <a:cs typeface="Arial" panose="020B0604020202020204" pitchFamily="34" charset="0"/>
              </a:rPr>
              <a:t> party automation tools</a:t>
            </a:r>
          </a:p>
          <a:p>
            <a:pPr marL="342900" indent="-342900">
              <a:buFont typeface="Arial" charset="0"/>
              <a:buChar char="•"/>
            </a:pPr>
            <a:endParaRPr lang="en-US" b="1" dirty="0">
              <a:solidFill>
                <a:srgbClr val="FF0000"/>
              </a:solidFill>
              <a:latin typeface="Arial" panose="020B0604020202020204" pitchFamily="34" charset="0"/>
              <a:cs typeface="Arial" panose="020B0604020202020204" pitchFamily="34" charset="0"/>
            </a:endParaRPr>
          </a:p>
          <a:p>
            <a:pPr marL="342900" indent="-342900">
              <a:buFont typeface="Arial" charset="0"/>
              <a:buChar char="•"/>
            </a:pPr>
            <a:endParaRPr lang="en-US" b="1" dirty="0">
              <a:solidFill>
                <a:srgbClr val="FF0000"/>
              </a:solidFill>
              <a:latin typeface="Arial" panose="020B0604020202020204" pitchFamily="34" charset="0"/>
              <a:cs typeface="Arial" panose="020B0604020202020204" pitchFamily="34" charset="0"/>
            </a:endParaRPr>
          </a:p>
          <a:p>
            <a:pPr marL="342900" indent="-342900">
              <a:buFont typeface="Arial" charset="0"/>
              <a:buChar char="•"/>
            </a:pPr>
            <a:endParaRPr lang="en-US" sz="16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a:p>
            <a:endParaRPr lang="en-US"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8965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296" y="154970"/>
            <a:ext cx="11582400" cy="1200329"/>
          </a:xfrm>
        </p:spPr>
        <p:txBody>
          <a:bodyPr/>
          <a:lstStyle/>
          <a:p>
            <a:r>
              <a:rPr lang="en-US" dirty="0"/>
              <a:t>Integrated Marketplace Solutions by Use Case</a:t>
            </a:r>
            <a:br>
              <a:rPr lang="en-US" dirty="0"/>
            </a:br>
            <a:endParaRPr lang="en-US" sz="2400" dirty="0">
              <a:solidFill>
                <a:srgbClr val="C00000"/>
              </a:solidFill>
            </a:endParaRPr>
          </a:p>
        </p:txBody>
      </p:sp>
      <p:sp>
        <p:nvSpPr>
          <p:cNvPr id="3" name="Footer Placeholder 2"/>
          <p:cNvSpPr>
            <a:spLocks noGrp="1"/>
          </p:cNvSpPr>
          <p:nvPr>
            <p:ph type="ftr" sz="quarter" idx="10"/>
          </p:nvPr>
        </p:nvSpPr>
        <p:spPr/>
        <p:txBody>
          <a:bodyPr/>
          <a:lstStyle/>
          <a:p>
            <a:r>
              <a:rPr lang="en-US"/>
              <a:t>© 2017 F5 Networks</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31</a:t>
            </a:fld>
            <a:endParaRPr lang="en-US" dirty="0"/>
          </a:p>
        </p:txBody>
      </p:sp>
      <p:sp>
        <p:nvSpPr>
          <p:cNvPr id="11" name="Rectangle 10"/>
          <p:cNvSpPr/>
          <p:nvPr/>
        </p:nvSpPr>
        <p:spPr>
          <a:xfrm>
            <a:off x="589808" y="1706240"/>
            <a:ext cx="10858005" cy="140810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82880" indent="-182880">
              <a:buFont typeface="Arial" panose="020B0604020202020204" pitchFamily="34" charset="0"/>
              <a:buChar char="•"/>
            </a:pPr>
            <a:endParaRPr lang="en-US" sz="1600" dirty="0">
              <a:solidFill>
                <a:schemeClr val="tx2"/>
              </a:solidFill>
            </a:endParaRPr>
          </a:p>
        </p:txBody>
      </p:sp>
      <p:sp>
        <p:nvSpPr>
          <p:cNvPr id="12" name="Rectangle 11"/>
          <p:cNvSpPr/>
          <p:nvPr/>
        </p:nvSpPr>
        <p:spPr>
          <a:xfrm>
            <a:off x="580182" y="1192597"/>
            <a:ext cx="4823091" cy="504497"/>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t>Application Security</a:t>
            </a:r>
          </a:p>
        </p:txBody>
      </p:sp>
      <p:sp>
        <p:nvSpPr>
          <p:cNvPr id="13" name="Rectangle 12"/>
          <p:cNvSpPr/>
          <p:nvPr/>
        </p:nvSpPr>
        <p:spPr>
          <a:xfrm>
            <a:off x="904978" y="3887857"/>
            <a:ext cx="11124726" cy="892552"/>
          </a:xfrm>
          <a:prstGeom prst="rect">
            <a:avLst/>
          </a:prstGeom>
        </p:spPr>
        <p:txBody>
          <a:bodyPr wrap="square">
            <a:spAutoFit/>
          </a:bodyPr>
          <a:lstStyle/>
          <a:p>
            <a:pPr marL="457200" indent="-457200">
              <a:buFont typeface="Arial" charset="0"/>
              <a:buChar char="•"/>
            </a:pP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Federated Access to Office365 Applications				[</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2"/>
              </a:rPr>
              <a:t>Azure</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r>
              <a:rPr lang="en-US" sz="28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p:txBody>
      </p:sp>
      <p:sp>
        <p:nvSpPr>
          <p:cNvPr id="15" name="Rectangle 14"/>
          <p:cNvSpPr/>
          <p:nvPr/>
        </p:nvSpPr>
        <p:spPr>
          <a:xfrm>
            <a:off x="601684" y="3793889"/>
            <a:ext cx="10846130" cy="70176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82880" indent="-182880">
              <a:buFont typeface="Arial" panose="020B0604020202020204" pitchFamily="34" charset="0"/>
              <a:buChar char="•"/>
            </a:pPr>
            <a:endParaRPr lang="en-US" sz="1600" dirty="0">
              <a:solidFill>
                <a:schemeClr val="tx2"/>
              </a:solidFill>
            </a:endParaRPr>
          </a:p>
        </p:txBody>
      </p:sp>
      <p:sp>
        <p:nvSpPr>
          <p:cNvPr id="16" name="Rectangle 15"/>
          <p:cNvSpPr/>
          <p:nvPr/>
        </p:nvSpPr>
        <p:spPr>
          <a:xfrm>
            <a:off x="576555" y="3280245"/>
            <a:ext cx="4813466" cy="504497"/>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t>Application Access</a:t>
            </a:r>
          </a:p>
        </p:txBody>
      </p:sp>
      <p:sp>
        <p:nvSpPr>
          <p:cNvPr id="17" name="Rectangle 16"/>
          <p:cNvSpPr/>
          <p:nvPr/>
        </p:nvSpPr>
        <p:spPr>
          <a:xfrm>
            <a:off x="893103" y="1791062"/>
            <a:ext cx="11124726" cy="1569660"/>
          </a:xfrm>
          <a:prstGeom prst="rect">
            <a:avLst/>
          </a:prstGeom>
        </p:spPr>
        <p:txBody>
          <a:bodyPr wrap="square">
            <a:spAutoFit/>
          </a:bodyPr>
          <a:lstStyle/>
          <a:p>
            <a:pPr marL="457200" indent="-457200">
              <a:buFont typeface="Arial" charset="0"/>
              <a:buChar char="•"/>
            </a:pP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WAF Solution (Inside Azure Security Center)			[</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Azure</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p>
          <a:p>
            <a:pPr marL="457200" indent="-457200">
              <a:buFont typeface="Arial" charset="0"/>
              <a:buChar char="•"/>
            </a:pP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WAF Solution 								[</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4"/>
              </a:rPr>
              <a:t>Azure</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t>
            </a:r>
          </a:p>
          <a:p>
            <a:pPr marL="457200" indent="-457200">
              <a:buFont typeface="Arial" charset="0"/>
              <a:buChar char="•"/>
            </a:pP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Auto Scale WAF Solution 					 [</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5"/>
              </a:rPr>
              <a:t>AWS</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r>
              <a:rPr lang="en-US" sz="2400" dirty="0">
                <a:solidFill>
                  <a:srgbClr val="C00000"/>
                </a:solidFill>
                <a:latin typeface="Arial" panose="020B0604020202020204" pitchFamily="34" charset="0"/>
                <a:cs typeface="Arial" panose="020B0604020202020204" pitchFamily="34" charset="0"/>
                <a:hlinkClick r:id="rId6"/>
              </a:rPr>
              <a:t>Azure</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p:txBody>
      </p:sp>
      <p:sp>
        <p:nvSpPr>
          <p:cNvPr id="14" name="Rectangle 13"/>
          <p:cNvSpPr/>
          <p:nvPr/>
        </p:nvSpPr>
        <p:spPr>
          <a:xfrm>
            <a:off x="919968" y="5285668"/>
            <a:ext cx="10792218" cy="892552"/>
          </a:xfrm>
          <a:prstGeom prst="rect">
            <a:avLst/>
          </a:prstGeom>
          <a:ln>
            <a:noFill/>
          </a:ln>
        </p:spPr>
        <p:txBody>
          <a:bodyPr wrap="square">
            <a:spAutoFit/>
          </a:bodyPr>
          <a:lstStyle/>
          <a:p>
            <a:pPr marL="457200" indent="-457200">
              <a:buFont typeface="Arial" charset="0"/>
              <a:buChar char="•"/>
            </a:pPr>
            <a:r>
              <a:rPr lang="en-US" sz="2400" dirty="0">
                <a:latin typeface="Arial" panose="020B0604020202020204" pitchFamily="34" charset="0"/>
                <a:cs typeface="Arial" panose="020B0604020202020204" pitchFamily="34" charset="0"/>
              </a:rPr>
              <a:t>Auto Scale Cloud LTM					</a:t>
            </a:r>
            <a:r>
              <a:rPr lang="en-US" sz="2400" dirty="0">
                <a:solidFill>
                  <a:schemeClr val="tx2"/>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400" dirty="0">
                <a:solidFill>
                  <a:srgbClr val="C00000"/>
                </a:solidFill>
                <a:latin typeface="Arial" panose="020B0604020202020204" pitchFamily="34" charset="0"/>
                <a:cs typeface="Arial" panose="020B0604020202020204" pitchFamily="34" charset="0"/>
              </a:rPr>
              <a:t>Azure</a:t>
            </a:r>
            <a:r>
              <a:rPr lang="en-US" sz="2400" dirty="0">
                <a:latin typeface="Arial" panose="020B0604020202020204" pitchFamily="34" charset="0"/>
                <a:cs typeface="Arial" panose="020B0604020202020204" pitchFamily="34" charset="0"/>
              </a:rPr>
              <a:t>]</a:t>
            </a:r>
            <a:r>
              <a:rPr lang="en-US" sz="28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p:txBody>
      </p:sp>
      <p:sp>
        <p:nvSpPr>
          <p:cNvPr id="18" name="Rectangle 17"/>
          <p:cNvSpPr/>
          <p:nvPr/>
        </p:nvSpPr>
        <p:spPr>
          <a:xfrm>
            <a:off x="603420" y="5226107"/>
            <a:ext cx="10859383" cy="637752"/>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82880" indent="-182880">
              <a:buFont typeface="Arial" panose="020B0604020202020204" pitchFamily="34" charset="0"/>
              <a:buChar char="•"/>
            </a:pPr>
            <a:endParaRPr lang="en-US" sz="1600" dirty="0">
              <a:solidFill>
                <a:schemeClr val="tx2"/>
              </a:solidFill>
            </a:endParaRPr>
          </a:p>
        </p:txBody>
      </p:sp>
      <p:sp>
        <p:nvSpPr>
          <p:cNvPr id="19" name="Rectangle 18"/>
          <p:cNvSpPr/>
          <p:nvPr/>
        </p:nvSpPr>
        <p:spPr>
          <a:xfrm>
            <a:off x="591545" y="4712463"/>
            <a:ext cx="4801590" cy="504497"/>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t>Advanced Traffic Management </a:t>
            </a:r>
          </a:p>
        </p:txBody>
      </p:sp>
    </p:spTree>
    <p:extLst>
      <p:ext uri="{BB962C8B-B14F-4D97-AF65-F5344CB8AC3E}">
        <p14:creationId xmlns:p14="http://schemas.microsoft.com/office/powerpoint/2010/main" val="137872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96000" y="145263"/>
            <a:ext cx="6092758" cy="6857999"/>
          </a:xfrm>
          <a:prstGeom prst="rect">
            <a:avLst/>
          </a:prstGeom>
          <a:solidFill>
            <a:schemeClr val="accent2">
              <a:lumMod val="40000"/>
              <a:lumOff val="6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Rectangle 7"/>
          <p:cNvSpPr/>
          <p:nvPr/>
        </p:nvSpPr>
        <p:spPr>
          <a:xfrm>
            <a:off x="0" y="-8087"/>
            <a:ext cx="12192000" cy="10166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3" name="Footer Placeholder 2"/>
          <p:cNvSpPr>
            <a:spLocks noGrp="1"/>
          </p:cNvSpPr>
          <p:nvPr>
            <p:ph type="ftr" sz="quarter" idx="10"/>
          </p:nvPr>
        </p:nvSpPr>
        <p:spPr/>
        <p:txBody>
          <a:bodyPr/>
          <a:lstStyle/>
          <a:p>
            <a:r>
              <a:rPr lang="en-US"/>
              <a:t>© 2017 F5 Networks</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32</a:t>
            </a:fld>
            <a:endParaRPr lang="en-US" dirty="0"/>
          </a:p>
        </p:txBody>
      </p:sp>
      <p:sp>
        <p:nvSpPr>
          <p:cNvPr id="6" name="Title 1"/>
          <p:cNvSpPr>
            <a:spLocks noGrp="1"/>
          </p:cNvSpPr>
          <p:nvPr>
            <p:ph type="title"/>
          </p:nvPr>
        </p:nvSpPr>
        <p:spPr>
          <a:xfrm>
            <a:off x="150113" y="-8087"/>
            <a:ext cx="11737087" cy="812402"/>
          </a:xfrm>
        </p:spPr>
        <p:txBody>
          <a:bodyPr>
            <a:normAutofit/>
          </a:bodyPr>
          <a:lstStyle/>
          <a:p>
            <a:r>
              <a:rPr lang="en-US" sz="3200" b="1" dirty="0">
                <a:solidFill>
                  <a:schemeClr val="bg1"/>
                </a:solidFill>
                <a:latin typeface="Arial" charset="0"/>
                <a:ea typeface="Arial" charset="0"/>
                <a:cs typeface="Arial" charset="0"/>
              </a:rPr>
              <a:t>Auto Scale WAF Solution for AWS</a:t>
            </a:r>
          </a:p>
        </p:txBody>
      </p:sp>
      <p:sp>
        <p:nvSpPr>
          <p:cNvPr id="9" name="TextBox 8"/>
          <p:cNvSpPr txBox="1"/>
          <p:nvPr/>
        </p:nvSpPr>
        <p:spPr>
          <a:xfrm>
            <a:off x="304800" y="600692"/>
            <a:ext cx="7990632" cy="340003"/>
          </a:xfrm>
          <a:prstGeom prst="rect">
            <a:avLst/>
          </a:prstGeom>
          <a:noFill/>
        </p:spPr>
        <p:txBody>
          <a:bodyPr wrap="none" lIns="0" tIns="0" rIns="0" bIns="0" rtlCol="0">
            <a:noAutofit/>
          </a:bodyPr>
          <a:lstStyle/>
          <a:p>
            <a:pPr>
              <a:lnSpc>
                <a:spcPct val="90000"/>
              </a:lnSpc>
              <a:spcAft>
                <a:spcPts val="600"/>
              </a:spcAft>
            </a:pPr>
            <a:r>
              <a:rPr lang="en-US" sz="1999" b="1" spc="-30" dirty="0">
                <a:solidFill>
                  <a:schemeClr val="bg1"/>
                </a:solidFill>
                <a:latin typeface="Arial" charset="0"/>
                <a:ea typeface="Arial" charset="0"/>
                <a:cs typeface="Arial" charset="0"/>
              </a:rPr>
              <a:t>Optimize application security and operational expenditure </a:t>
            </a:r>
          </a:p>
        </p:txBody>
      </p:sp>
      <p:sp>
        <p:nvSpPr>
          <p:cNvPr id="11" name="Text Placeholder 7"/>
          <p:cNvSpPr>
            <a:spLocks noGrp="1"/>
          </p:cNvSpPr>
          <p:nvPr/>
        </p:nvSpPr>
        <p:spPr>
          <a:xfrm>
            <a:off x="6327536" y="1259744"/>
            <a:ext cx="5629685" cy="4948962"/>
          </a:xfrm>
          <a:prstGeom prst="rect">
            <a:avLst/>
          </a:prstGeom>
          <a:noFill/>
        </p:spPr>
        <p:txBody>
          <a:bodyPr wrap="square" lIns="0" tIns="0" rIns="0" bIns="182776" rtlCol="0" anchor="t">
            <a:noAutofit/>
          </a:bodyPr>
          <a:lstStyle/>
          <a:p>
            <a:pPr marL="52355">
              <a:spcBef>
                <a:spcPts val="300"/>
              </a:spcBef>
              <a:spcAft>
                <a:spcPts val="300"/>
              </a:spcAft>
            </a:pPr>
            <a:r>
              <a:rPr lang="en-US" sz="1600" b="1" dirty="0">
                <a:solidFill>
                  <a:schemeClr val="tx2"/>
                </a:solidFill>
                <a:latin typeface="Franklin Gothic Book" charset="0"/>
                <a:ea typeface="Franklin Gothic Book" charset="0"/>
                <a:cs typeface="Franklin Gothic Book" charset="0"/>
              </a:rPr>
              <a:t>Deploys VE instances with BIG-IP LTM and ASM provisioned in an AWS auto scaling group to provide intelligent traffic management and application security services to applications under varying traffic loads. </a:t>
            </a:r>
            <a:r>
              <a:rPr lang="en-US" sz="1600" b="1" dirty="0">
                <a:solidFill>
                  <a:schemeClr val="tx2"/>
                </a:solidFill>
                <a:latin typeface="Franklin Gothic Book" panose="020B0503020102020204" pitchFamily="34" charset="0"/>
              </a:rPr>
              <a:t>Instances scale up or down depending on traffic throughput, ensuring application security and operational expenditure are optimized. As traffic passes pre-defined thresholds, instances are spun up or down. </a:t>
            </a:r>
          </a:p>
          <a:p>
            <a:pPr marL="233214" indent="-180859">
              <a:spcBef>
                <a:spcPts val="300"/>
              </a:spcBef>
              <a:spcAft>
                <a:spcPts val="300"/>
              </a:spcAft>
              <a:buFont typeface="Arial"/>
              <a:buChar char="•"/>
            </a:pPr>
            <a:r>
              <a:rPr lang="en-US" sz="1600" b="1" dirty="0">
                <a:solidFill>
                  <a:schemeClr val="tx2"/>
                </a:solidFill>
                <a:latin typeface="Franklin Gothic Book" panose="020B0503020102020204" pitchFamily="34" charset="0"/>
              </a:rPr>
              <a:t>Comprehensive, layer 7 application </a:t>
            </a:r>
            <a:r>
              <a:rPr lang="en-US" sz="1600" b="1" dirty="0">
                <a:latin typeface="Franklin Gothic Book" panose="020B0503020102020204" pitchFamily="34" charset="0"/>
              </a:rPr>
              <a:t>protection</a:t>
            </a:r>
            <a:r>
              <a:rPr lang="en-US" sz="1600" b="1" dirty="0">
                <a:solidFill>
                  <a:schemeClr val="tx2"/>
                </a:solidFill>
                <a:latin typeface="Franklin Gothic Book" panose="020B0503020102020204" pitchFamily="34" charset="0"/>
              </a:rPr>
              <a:t> and guaranteed compliance with all major regulatory standards. Out-of-the-box deployment using pre-built, F5 developed, security policies – which can be customized further for more advanced policy creation.</a:t>
            </a:r>
          </a:p>
          <a:p>
            <a:pPr marL="233214" indent="-180859">
              <a:spcBef>
                <a:spcPts val="300"/>
              </a:spcBef>
              <a:spcAft>
                <a:spcPts val="300"/>
              </a:spcAft>
              <a:buFont typeface="Arial"/>
              <a:buChar char="•"/>
            </a:pPr>
            <a:r>
              <a:rPr lang="en-US" sz="1600" b="1" dirty="0">
                <a:solidFill>
                  <a:schemeClr val="tx2"/>
                </a:solidFill>
                <a:latin typeface="Franklin Gothic Book" panose="020B0503020102020204" pitchFamily="34" charset="0"/>
              </a:rPr>
              <a:t>Additional instances are scaled across AWS availability zones, improving WAF availability</a:t>
            </a:r>
          </a:p>
          <a:p>
            <a:pPr marL="233214" indent="-180859">
              <a:spcBef>
                <a:spcPts val="300"/>
              </a:spcBef>
              <a:spcAft>
                <a:spcPts val="300"/>
              </a:spcAft>
              <a:buFont typeface="Arial"/>
              <a:buChar char="•"/>
            </a:pPr>
            <a:r>
              <a:rPr lang="en-US" sz="1600" b="1" dirty="0">
                <a:solidFill>
                  <a:schemeClr val="tx2"/>
                </a:solidFill>
                <a:latin typeface="Franklin Gothic Book" panose="020B0503020102020204" pitchFamily="34" charset="0"/>
              </a:rPr>
              <a:t>Deployed directly from AWS marketplace via a fully integrated CloudFormation template for increased agility</a:t>
            </a:r>
          </a:p>
          <a:p>
            <a:pPr marL="233214" indent="-180859">
              <a:spcBef>
                <a:spcPts val="300"/>
              </a:spcBef>
              <a:spcAft>
                <a:spcPts val="300"/>
              </a:spcAft>
              <a:buFont typeface="Arial"/>
              <a:buChar char="•"/>
            </a:pPr>
            <a:r>
              <a:rPr lang="en-US" sz="1600" b="1" dirty="0">
                <a:solidFill>
                  <a:schemeClr val="tx2"/>
                </a:solidFill>
                <a:latin typeface="Franklin Gothic Book" charset="0"/>
                <a:ea typeface="Franklin Gothic Book" charset="0"/>
                <a:cs typeface="Franklin Gothic Book" charset="0"/>
              </a:rPr>
              <a:t>AWS resources required include: S3 bucket, IAM role, </a:t>
            </a:r>
            <a:r>
              <a:rPr lang="en-US" sz="1600" b="1" dirty="0" err="1">
                <a:solidFill>
                  <a:schemeClr val="tx2"/>
                </a:solidFill>
                <a:latin typeface="Franklin Gothic Book" charset="0"/>
                <a:ea typeface="Franklin Gothic Book" charset="0"/>
                <a:cs typeface="Franklin Gothic Book" charset="0"/>
              </a:rPr>
              <a:t>CloudWatch</a:t>
            </a:r>
            <a:r>
              <a:rPr lang="en-US" sz="1600" b="1" dirty="0">
                <a:solidFill>
                  <a:schemeClr val="tx2"/>
                </a:solidFill>
                <a:latin typeface="Franklin Gothic Book" charset="0"/>
                <a:ea typeface="Franklin Gothic Book" charset="0"/>
                <a:cs typeface="Franklin Gothic Book" charset="0"/>
              </a:rPr>
              <a:t>, Auto Scale Group and SNS Topic</a:t>
            </a:r>
            <a:endParaRPr lang="en-US" sz="1600" b="1" dirty="0">
              <a:solidFill>
                <a:schemeClr val="tx2"/>
              </a:solidFill>
              <a:latin typeface="Franklin Gothic Book" panose="020B0503020102020204" pitchFamily="34" charset="0"/>
            </a:endParaRPr>
          </a:p>
          <a:p>
            <a:pPr marL="233214" indent="-180859">
              <a:spcBef>
                <a:spcPts val="300"/>
              </a:spcBef>
              <a:spcAft>
                <a:spcPts val="300"/>
              </a:spcAft>
              <a:buFont typeface="Arial"/>
              <a:buChar char="•"/>
            </a:pPr>
            <a:endParaRPr lang="en-US" sz="1600" dirty="0">
              <a:solidFill>
                <a:schemeClr val="tx2"/>
              </a:solidFill>
              <a:latin typeface="Franklin Gothic Book" panose="020B0503020102020204" pitchFamily="34" charset="0"/>
            </a:endParaRPr>
          </a:p>
          <a:p>
            <a:pPr marL="233214" indent="-180859">
              <a:spcBef>
                <a:spcPts val="300"/>
              </a:spcBef>
              <a:spcAft>
                <a:spcPts val="300"/>
              </a:spcAft>
              <a:buFont typeface="Arial"/>
              <a:buChar char="•"/>
            </a:pPr>
            <a:endParaRPr lang="en-US" sz="1798" dirty="0">
              <a:solidFill>
                <a:schemeClr val="tx2"/>
              </a:solidFill>
              <a:latin typeface="Franklin Gothic Book" panose="020B0503020102020204" pitchFamily="34" charset="0"/>
            </a:endParaRPr>
          </a:p>
        </p:txBody>
      </p:sp>
      <p:sp>
        <p:nvSpPr>
          <p:cNvPr id="12" name="TextBox 11"/>
          <p:cNvSpPr txBox="1"/>
          <p:nvPr/>
        </p:nvSpPr>
        <p:spPr>
          <a:xfrm>
            <a:off x="7606707" y="6197407"/>
            <a:ext cx="3253564" cy="590931"/>
          </a:xfrm>
          <a:prstGeom prst="rect">
            <a:avLst/>
          </a:prstGeom>
          <a:noFill/>
        </p:spPr>
        <p:txBody>
          <a:bodyPr wrap="square" lIns="155448" tIns="155448" rIns="155448" bIns="155448" rtlCol="0">
            <a:spAutoFit/>
          </a:bodyPr>
          <a:lstStyle/>
          <a:p>
            <a:pPr algn="ctr"/>
            <a:r>
              <a:rPr lang="en-US" u="sng"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2" action="ppaction://hlinkfile"/>
              </a:rPr>
              <a:t>PAYG Marketplace Offering</a:t>
            </a:r>
            <a:endParaRPr lang="en-US" u="sng"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1929" y="1159229"/>
            <a:ext cx="5675872" cy="3611919"/>
          </a:xfrm>
          <a:prstGeom prst="rect">
            <a:avLst/>
          </a:prstGeom>
        </p:spPr>
      </p:pic>
      <p:sp>
        <p:nvSpPr>
          <p:cNvPr id="13" name="TextBox 12"/>
          <p:cNvSpPr txBox="1"/>
          <p:nvPr/>
        </p:nvSpPr>
        <p:spPr>
          <a:xfrm>
            <a:off x="510562" y="5922003"/>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7 hours</a:t>
            </a:r>
          </a:p>
          <a:p>
            <a:pPr algn="ctr"/>
            <a:r>
              <a:rPr lang="en-US" sz="1600" dirty="0">
                <a:solidFill>
                  <a:srgbClr val="C00000"/>
                </a:solidFill>
                <a:latin typeface="Arial" panose="020B0604020202020204" pitchFamily="34" charset="0"/>
                <a:cs typeface="Arial" panose="020B0604020202020204" pitchFamily="34" charset="0"/>
              </a:rPr>
              <a:t>Templated Deployment ~ 30 mins</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29" y="4900770"/>
            <a:ext cx="5646440" cy="1047022"/>
          </a:xfrm>
          <a:prstGeom prst="rect">
            <a:avLst/>
          </a:prstGeom>
          <a:effectLst>
            <a:outerShdw blurRad="50800" dir="21540000" sx="101000" sy="101000" algn="ctr" rotWithShape="0">
              <a:srgbClr val="000000">
                <a:alpha val="43137"/>
              </a:srgbClr>
            </a:outerShdw>
          </a:effectLst>
        </p:spPr>
      </p:pic>
    </p:spTree>
    <p:extLst>
      <p:ext uri="{BB962C8B-B14F-4D97-AF65-F5344CB8AC3E}">
        <p14:creationId xmlns:p14="http://schemas.microsoft.com/office/powerpoint/2010/main" val="190444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9242" y="1"/>
            <a:ext cx="6092758" cy="6857999"/>
          </a:xfrm>
          <a:prstGeom prst="rect">
            <a:avLst/>
          </a:prstGeom>
          <a:solidFill>
            <a:schemeClr val="accent4">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2" name="Rectangle 11"/>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2" name="Title 1"/>
          <p:cNvSpPr>
            <a:spLocks noGrp="1"/>
          </p:cNvSpPr>
          <p:nvPr>
            <p:ph type="title"/>
          </p:nvPr>
        </p:nvSpPr>
        <p:spPr>
          <a:xfrm>
            <a:off x="66814" y="-25882"/>
            <a:ext cx="11335591" cy="812402"/>
          </a:xfrm>
        </p:spPr>
        <p:txBody>
          <a:bodyPr>
            <a:normAutofit/>
          </a:bodyPr>
          <a:lstStyle/>
          <a:p>
            <a:r>
              <a:rPr lang="en-US" sz="3200" b="1" dirty="0">
                <a:solidFill>
                  <a:schemeClr val="bg1"/>
                </a:solidFill>
                <a:latin typeface="Arial" charset="0"/>
                <a:ea typeface="Arial" charset="0"/>
                <a:cs typeface="Arial" charset="0"/>
              </a:rPr>
              <a:t>WAF Solution for Microsoft Azure (Inside ASC)</a:t>
            </a:r>
          </a:p>
        </p:txBody>
      </p:sp>
      <p:sp>
        <p:nvSpPr>
          <p:cNvPr id="3" name="Content Placeholder 2"/>
          <p:cNvSpPr>
            <a:spLocks noGrp="1"/>
          </p:cNvSpPr>
          <p:nvPr>
            <p:ph idx="4294967295"/>
          </p:nvPr>
        </p:nvSpPr>
        <p:spPr>
          <a:xfrm>
            <a:off x="6203671" y="1226676"/>
            <a:ext cx="5902053" cy="4476983"/>
          </a:xfrm>
          <a:prstGeom prst="rect">
            <a:avLst/>
          </a:prstGeom>
        </p:spPr>
        <p:txBody>
          <a:bodyPr>
            <a:noAutofit/>
          </a:bodyPr>
          <a:lstStyle/>
          <a:p>
            <a:pPr marL="342900" indent="-342900">
              <a:buClr>
                <a:schemeClr val="tx2"/>
              </a:buClr>
            </a:pPr>
            <a:r>
              <a:rPr lang="en-US" sz="1800" dirty="0">
                <a:solidFill>
                  <a:schemeClr val="tx2"/>
                </a:solidFill>
                <a:latin typeface="Franklin Gothic Book" charset="0"/>
                <a:ea typeface="Franklin Gothic Book" charset="0"/>
                <a:cs typeface="Franklin Gothic Book" charset="0"/>
              </a:rPr>
              <a:t>Simple deployment experience integrated with Azure workflow and services</a:t>
            </a:r>
          </a:p>
          <a:p>
            <a:pPr marL="342900" indent="-342900">
              <a:buClr>
                <a:schemeClr val="tx2"/>
              </a:buClr>
            </a:pPr>
            <a:r>
              <a:rPr lang="en-US" sz="1800" dirty="0">
                <a:solidFill>
                  <a:schemeClr val="tx2"/>
                </a:solidFill>
                <a:latin typeface="Franklin Gothic Book" charset="0"/>
                <a:ea typeface="Franklin Gothic Book" charset="0"/>
                <a:cs typeface="Franklin Gothic Book" charset="0"/>
              </a:rPr>
              <a:t>Deploys 2 clustered WAF’s for increased redundancy</a:t>
            </a:r>
          </a:p>
          <a:p>
            <a:pPr marL="342900" indent="-342900">
              <a:buClr>
                <a:schemeClr val="tx2"/>
              </a:buClr>
            </a:pPr>
            <a:r>
              <a:rPr lang="en-US" sz="1800" dirty="0">
                <a:solidFill>
                  <a:schemeClr val="tx2"/>
                </a:solidFill>
                <a:latin typeface="Franklin Gothic Book" charset="0"/>
                <a:ea typeface="Franklin Gothic Book" charset="0"/>
                <a:cs typeface="Franklin Gothic Book" charset="0"/>
              </a:rPr>
              <a:t>Out-of-the-box choice of security settings preconfigured by F5 experts, plus ability to make more customized settings/policies</a:t>
            </a:r>
          </a:p>
          <a:p>
            <a:pPr marL="342900" indent="-342900">
              <a:buClr>
                <a:schemeClr val="tx2"/>
              </a:buClr>
            </a:pPr>
            <a:r>
              <a:rPr lang="en-US" sz="1800" dirty="0">
                <a:solidFill>
                  <a:schemeClr val="tx2"/>
                </a:solidFill>
                <a:latin typeface="Franklin Gothic Book" charset="0"/>
                <a:ea typeface="Franklin Gothic Book" charset="0"/>
                <a:cs typeface="Franklin Gothic Book" charset="0"/>
              </a:rPr>
              <a:t>Comprehensive application security with advanced L7 protections</a:t>
            </a:r>
          </a:p>
          <a:p>
            <a:pPr marL="342900" indent="-342900">
              <a:buClr>
                <a:schemeClr val="tx2"/>
              </a:buClr>
            </a:pPr>
            <a:r>
              <a:rPr lang="en-US" sz="1800" dirty="0">
                <a:solidFill>
                  <a:schemeClr val="tx2"/>
                </a:solidFill>
                <a:latin typeface="Franklin Gothic Book" charset="0"/>
                <a:ea typeface="Franklin Gothic Book" charset="0"/>
                <a:cs typeface="Franklin Gothic Book" charset="0"/>
              </a:rPr>
              <a:t>Guaranteed compliance with all leading regulatory standards </a:t>
            </a:r>
          </a:p>
          <a:p>
            <a:pPr marL="342900" indent="-342900">
              <a:buClr>
                <a:schemeClr val="tx2"/>
              </a:buClr>
            </a:pPr>
            <a:r>
              <a:rPr lang="en-US" sz="1800" dirty="0">
                <a:solidFill>
                  <a:schemeClr val="tx2"/>
                </a:solidFill>
                <a:latin typeface="Franklin Gothic Book" charset="0"/>
                <a:ea typeface="Franklin Gothic Book" charset="0"/>
                <a:cs typeface="Franklin Gothic Book" charset="0"/>
              </a:rPr>
              <a:t>BYOL deployment, inside ASC (Azure Security Centre)</a:t>
            </a:r>
          </a:p>
          <a:p>
            <a:pPr marL="342900" indent="-342900">
              <a:buClr>
                <a:schemeClr val="tx2"/>
              </a:buClr>
            </a:pPr>
            <a:r>
              <a:rPr lang="en-US" sz="1800" dirty="0">
                <a:solidFill>
                  <a:schemeClr val="tx2"/>
                </a:solidFill>
                <a:latin typeface="Franklin Gothic Book" charset="0"/>
                <a:ea typeface="Franklin Gothic Book" charset="0"/>
                <a:cs typeface="Franklin Gothic Book" charset="0"/>
              </a:rPr>
              <a:t>WAF Solution for ASC has Integration with Azure dashboard and alert/visualization services</a:t>
            </a:r>
          </a:p>
        </p:txBody>
      </p:sp>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2264" y="3465168"/>
            <a:ext cx="4572621" cy="2743568"/>
          </a:xfrm>
          <a:prstGeom prst="rect">
            <a:avLst/>
          </a:prstGeom>
          <a:effectLst>
            <a:outerShdw blurRad="50800" dist="50800" dir="18900000" sx="101000" sy="101000" algn="ctr" rotWithShape="0">
              <a:srgbClr val="000000">
                <a:alpha val="43137"/>
              </a:srgbClr>
            </a:outerShdw>
          </a:effectLst>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13689" y="1127764"/>
            <a:ext cx="1371511" cy="2218209"/>
          </a:xfrm>
          <a:prstGeom prst="rect">
            <a:avLst/>
          </a:prstGeom>
          <a:effectLst>
            <a:outerShdw blurRad="50800" dist="50800" dir="21240000" sx="101000" sy="101000" algn="ctr" rotWithShape="0">
              <a:srgbClr val="000000">
                <a:alpha val="43137"/>
              </a:srgbClr>
            </a:outerShdw>
          </a:effectLst>
        </p:spPr>
      </p:pic>
      <p:sp>
        <p:nvSpPr>
          <p:cNvPr id="10" name="Rectangle 9"/>
          <p:cNvSpPr/>
          <p:nvPr/>
        </p:nvSpPr>
        <p:spPr>
          <a:xfrm>
            <a:off x="2963191" y="5917480"/>
            <a:ext cx="2441694" cy="341632"/>
          </a:xfrm>
          <a:prstGeom prst="rect">
            <a:avLst/>
          </a:prstGeom>
        </p:spPr>
        <p:txBody>
          <a:bodyPr wrap="none">
            <a:spAutoFit/>
          </a:bodyPr>
          <a:lstStyle/>
          <a:p>
            <a:pPr>
              <a:lnSpc>
                <a:spcPct val="90000"/>
              </a:lnSpc>
              <a:spcAft>
                <a:spcPts val="600"/>
              </a:spcAft>
            </a:pPr>
            <a:r>
              <a:rPr lang="en-US" dirty="0">
                <a:solidFill>
                  <a:schemeClr val="tx2"/>
                </a:solidFill>
                <a:effectLst>
                  <a:outerShdw blurRad="38100" dist="25400" dir="2700000" algn="tl">
                    <a:srgbClr val="000000">
                      <a:alpha val="0"/>
                    </a:srgbClr>
                  </a:outerShdw>
                </a:effectLst>
                <a:hlinkClick r:id="rId5"/>
              </a:rPr>
              <a:t>Azure Security Center</a:t>
            </a:r>
            <a:endParaRPr lang="en-US" dirty="0">
              <a:solidFill>
                <a:schemeClr val="tx2"/>
              </a:solidFill>
              <a:effectLst>
                <a:outerShdw blurRad="38100" dist="25400" dir="2700000" algn="tl">
                  <a:srgbClr val="000000">
                    <a:alpha val="0"/>
                  </a:srgbClr>
                </a:outerShdw>
              </a:effectLst>
            </a:endParaRPr>
          </a:p>
        </p:txBody>
      </p:sp>
      <p:sp>
        <p:nvSpPr>
          <p:cNvPr id="18" name="Footer Placeholder 1"/>
          <p:cNvSpPr>
            <a:spLocks noGrp="1"/>
          </p:cNvSpPr>
          <p:nvPr>
            <p:ph type="ftr" sz="quarter" idx="4294967295"/>
          </p:nvPr>
        </p:nvSpPr>
        <p:spPr>
          <a:xfrm>
            <a:off x="363450" y="6675437"/>
            <a:ext cx="4114800" cy="365125"/>
          </a:xfrm>
          <a:prstGeom prst="rect">
            <a:avLst/>
          </a:prstGeom>
        </p:spPr>
        <p:txBody>
          <a:bodyPr/>
          <a:lstStyle/>
          <a:p>
            <a:r>
              <a:rPr lang="en-US" sz="1100" dirty="0">
                <a:solidFill>
                  <a:schemeClr val="bg1">
                    <a:lumMod val="65000"/>
                  </a:schemeClr>
                </a:solidFill>
              </a:rPr>
              <a:t>© 2017 F5 Networks</a:t>
            </a:r>
          </a:p>
        </p:txBody>
      </p:sp>
      <p:sp>
        <p:nvSpPr>
          <p:cNvPr id="19" name="Slide Number Placeholder 2"/>
          <p:cNvSpPr>
            <a:spLocks noGrp="1"/>
          </p:cNvSpPr>
          <p:nvPr>
            <p:ph type="sldNum" sz="quarter" idx="4294967295"/>
          </p:nvPr>
        </p:nvSpPr>
        <p:spPr>
          <a:xfrm>
            <a:off x="11402405" y="6492875"/>
            <a:ext cx="544046" cy="365125"/>
          </a:xfrm>
          <a:prstGeom prst="rect">
            <a:avLst/>
          </a:prstGeom>
        </p:spPr>
        <p:txBody>
          <a:bodyPr/>
          <a:lstStyle/>
          <a:p>
            <a:r>
              <a:rPr lang="en-US" sz="1100" dirty="0">
                <a:solidFill>
                  <a:schemeClr val="bg1">
                    <a:lumMod val="65000"/>
                  </a:schemeClr>
                </a:solidFill>
              </a:rPr>
              <a:t>19</a:t>
            </a:r>
            <a:endParaRPr lang="en-US" sz="1200" dirty="0">
              <a:solidFill>
                <a:schemeClr val="bg1">
                  <a:lumMod val="65000"/>
                </a:schemeClr>
              </a:solidFill>
            </a:endParaRPr>
          </a:p>
        </p:txBody>
      </p:sp>
      <p:sp>
        <p:nvSpPr>
          <p:cNvPr id="5" name="TextBox 4"/>
          <p:cNvSpPr txBox="1"/>
          <p:nvPr/>
        </p:nvSpPr>
        <p:spPr>
          <a:xfrm>
            <a:off x="8037854" y="6079329"/>
            <a:ext cx="2432707" cy="646331"/>
          </a:xfrm>
          <a:prstGeom prst="rect">
            <a:avLst/>
          </a:prstGeom>
          <a:noFill/>
        </p:spPr>
        <p:txBody>
          <a:bodyPr wrap="square" rtlCol="0">
            <a:spAutoFit/>
          </a:bodyPr>
          <a:lstStyle/>
          <a:p>
            <a:pPr algn="ctr"/>
            <a:r>
              <a:rPr lang="en-US" dirty="0">
                <a:hlinkClick r:id="rId6"/>
              </a:rPr>
              <a:t>BYOL Marketplace Offering</a:t>
            </a:r>
            <a:endParaRPr lang="en-US" dirty="0"/>
          </a:p>
        </p:txBody>
      </p:sp>
      <p:sp>
        <p:nvSpPr>
          <p:cNvPr id="6" name="TextBox 5"/>
          <p:cNvSpPr txBox="1"/>
          <p:nvPr/>
        </p:nvSpPr>
        <p:spPr>
          <a:xfrm>
            <a:off x="137906" y="527433"/>
            <a:ext cx="6263253"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Industry leading application protection in minutes</a:t>
            </a:r>
          </a:p>
        </p:txBody>
      </p:sp>
      <p:sp>
        <p:nvSpPr>
          <p:cNvPr id="13" name="TextBox 12"/>
          <p:cNvSpPr txBox="1"/>
          <p:nvPr/>
        </p:nvSpPr>
        <p:spPr>
          <a:xfrm>
            <a:off x="461133" y="6099181"/>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9 hours</a:t>
            </a:r>
          </a:p>
          <a:p>
            <a:pPr algn="ctr"/>
            <a:r>
              <a:rPr lang="en-US" sz="1600" dirty="0">
                <a:solidFill>
                  <a:srgbClr val="C00000"/>
                </a:solidFill>
                <a:latin typeface="Arial" panose="020B0604020202020204" pitchFamily="34" charset="0"/>
                <a:cs typeface="Arial" panose="020B0604020202020204" pitchFamily="34" charset="0"/>
              </a:rPr>
              <a:t>Marketplace Deployment ~ 30 mins</a:t>
            </a:r>
          </a:p>
        </p:txBody>
      </p:sp>
    </p:spTree>
    <p:extLst>
      <p:ext uri="{BB962C8B-B14F-4D97-AF65-F5344CB8AC3E}">
        <p14:creationId xmlns:p14="http://schemas.microsoft.com/office/powerpoint/2010/main" val="7011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9243" y="0"/>
            <a:ext cx="6092758" cy="6858000"/>
          </a:xfrm>
          <a:prstGeom prst="rect">
            <a:avLst/>
          </a:prstGeom>
          <a:solidFill>
            <a:schemeClr val="accent4">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2" name="Rectangle 11"/>
          <p:cNvSpPr/>
          <p:nvPr/>
        </p:nvSpPr>
        <p:spPr>
          <a:xfrm>
            <a:off x="3243" y="0"/>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43451" y="1134493"/>
            <a:ext cx="1245424" cy="1981355"/>
          </a:xfrm>
          <a:prstGeom prst="rect">
            <a:avLst/>
          </a:prstGeom>
          <a:effectLst>
            <a:outerShdw blurRad="50800" dist="50800" dir="540000" sx="102000" sy="102000" algn="ctr" rotWithShape="0">
              <a:srgbClr val="000000">
                <a:alpha val="43137"/>
              </a:srgbClr>
            </a:outerShdw>
            <a:reflection stA="21000" endPos="0" dist="50800" dir="5400000" sy="-100000" algn="bl" rotWithShape="0"/>
          </a:effectLst>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5540" y="1145749"/>
            <a:ext cx="1244104" cy="1968796"/>
          </a:xfrm>
          <a:prstGeom prst="rect">
            <a:avLst/>
          </a:prstGeom>
          <a:effectLst>
            <a:outerShdw blurRad="50800" dist="50800" dir="540000" sx="102000" sy="102000" algn="ctr" rotWithShape="0">
              <a:srgbClr val="000000">
                <a:alpha val="43137"/>
              </a:srgbClr>
            </a:outerShdw>
            <a:reflection stA="21000" endPos="0" dist="50800" dir="5400000" sy="-100000" algn="bl" rotWithShape="0"/>
          </a:effectLst>
        </p:spPr>
      </p:pic>
      <p:sp>
        <p:nvSpPr>
          <p:cNvPr id="6" name="Title 1"/>
          <p:cNvSpPr txBox="1">
            <a:spLocks/>
          </p:cNvSpPr>
          <p:nvPr/>
        </p:nvSpPr>
        <p:spPr>
          <a:xfrm>
            <a:off x="-464713" y="-26434"/>
            <a:ext cx="10760028" cy="6331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chemeClr val="bg1"/>
                </a:solidFill>
                <a:latin typeface="Arial" charset="0"/>
                <a:ea typeface="Arial" charset="0"/>
                <a:cs typeface="Arial" charset="0"/>
              </a:rPr>
              <a:t>WAF Solution for Microsoft Azure (Outside ASC)</a:t>
            </a:r>
          </a:p>
        </p:txBody>
      </p:sp>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7623" y="3263052"/>
            <a:ext cx="4691136" cy="2943538"/>
          </a:xfrm>
          <a:prstGeom prst="rect">
            <a:avLst/>
          </a:prstGeom>
          <a:effectLst>
            <a:outerShdw blurRad="50800" dist="50800" dir="19920000" sx="101000" sy="101000" algn="ctr" rotWithShape="0">
              <a:srgbClr val="000000">
                <a:alpha val="43137"/>
              </a:srgbClr>
            </a:outerShdw>
          </a:effectLst>
        </p:spPr>
      </p:pic>
      <p:sp>
        <p:nvSpPr>
          <p:cNvPr id="8" name="Content Placeholder 2"/>
          <p:cNvSpPr txBox="1">
            <a:spLocks/>
          </p:cNvSpPr>
          <p:nvPr/>
        </p:nvSpPr>
        <p:spPr>
          <a:xfrm>
            <a:off x="439277" y="2381016"/>
            <a:ext cx="5606898" cy="44769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spcBef>
                <a:spcPts val="1600"/>
              </a:spcBef>
              <a:buClr>
                <a:schemeClr val="tx2"/>
              </a:buClr>
              <a:buFont typeface="Arial" charset="0"/>
              <a:buChar char="•"/>
            </a:pPr>
            <a:endParaRPr lang="en-US" sz="1800" b="1" dirty="0">
              <a:solidFill>
                <a:schemeClr val="tx2"/>
              </a:solidFill>
              <a:latin typeface="Franklin Gothic Book" charset="0"/>
              <a:ea typeface="Franklin Gothic Book" charset="0"/>
              <a:cs typeface="Franklin Gothic Book" charset="0"/>
            </a:endParaRPr>
          </a:p>
        </p:txBody>
      </p:sp>
      <p:sp>
        <p:nvSpPr>
          <p:cNvPr id="9" name="TextBox 8"/>
          <p:cNvSpPr txBox="1"/>
          <p:nvPr/>
        </p:nvSpPr>
        <p:spPr>
          <a:xfrm>
            <a:off x="8970079" y="5947421"/>
            <a:ext cx="2524259" cy="646331"/>
          </a:xfrm>
          <a:prstGeom prst="rect">
            <a:avLst/>
          </a:prstGeom>
          <a:noFill/>
        </p:spPr>
        <p:txBody>
          <a:bodyPr wrap="square" rtlCol="0">
            <a:spAutoFit/>
          </a:bodyPr>
          <a:lstStyle/>
          <a:p>
            <a:pPr algn="ctr"/>
            <a:r>
              <a:rPr lang="en-US" dirty="0">
                <a:hlinkClick r:id="rId5"/>
              </a:rPr>
              <a:t>PAYG Marketplace Offering</a:t>
            </a:r>
            <a:endParaRPr lang="en-US" dirty="0"/>
          </a:p>
        </p:txBody>
      </p:sp>
      <p:sp>
        <p:nvSpPr>
          <p:cNvPr id="10" name="Rectangle 9"/>
          <p:cNvSpPr/>
          <p:nvPr/>
        </p:nvSpPr>
        <p:spPr>
          <a:xfrm>
            <a:off x="6567317" y="5947421"/>
            <a:ext cx="2578305" cy="646331"/>
          </a:xfrm>
          <a:prstGeom prst="rect">
            <a:avLst/>
          </a:prstGeom>
        </p:spPr>
        <p:txBody>
          <a:bodyPr wrap="square">
            <a:spAutoFit/>
          </a:bodyPr>
          <a:lstStyle/>
          <a:p>
            <a:pPr algn="ctr"/>
            <a:r>
              <a:rPr lang="en-US" dirty="0">
                <a:hlinkClick r:id="rId6"/>
              </a:rPr>
              <a:t>BYOL Marketplace Offering</a:t>
            </a:r>
            <a:endParaRPr lang="en-US" dirty="0"/>
          </a:p>
        </p:txBody>
      </p:sp>
      <p:sp>
        <p:nvSpPr>
          <p:cNvPr id="13" name="TextBox 12"/>
          <p:cNvSpPr txBox="1"/>
          <p:nvPr/>
        </p:nvSpPr>
        <p:spPr>
          <a:xfrm>
            <a:off x="164148" y="532723"/>
            <a:ext cx="6263253"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Industry leading application protection in minutes</a:t>
            </a:r>
          </a:p>
        </p:txBody>
      </p:sp>
      <p:sp>
        <p:nvSpPr>
          <p:cNvPr id="14" name="Content Placeholder 2"/>
          <p:cNvSpPr txBox="1">
            <a:spLocks/>
          </p:cNvSpPr>
          <p:nvPr/>
        </p:nvSpPr>
        <p:spPr>
          <a:xfrm>
            <a:off x="6324507" y="1145749"/>
            <a:ext cx="5817668" cy="4476983"/>
          </a:xfrm>
          <a:prstGeom prst="rect">
            <a:avLst/>
          </a:prstGeom>
        </p:spPr>
        <p:txBody>
          <a:bodyPr vert="horz" lIns="155448" tIns="155448" rIns="155448" bIns="155448" rtlCol="0">
            <a:noAutofit/>
          </a:bodyPr>
          <a:lst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1600"/>
              </a:spcBef>
              <a:buClr>
                <a:schemeClr val="tx2"/>
              </a:buClr>
            </a:pPr>
            <a:r>
              <a:rPr lang="en-US" sz="1800" dirty="0">
                <a:solidFill>
                  <a:schemeClr val="tx2"/>
                </a:solidFill>
                <a:latin typeface="Franklin Gothic Book" charset="0"/>
                <a:ea typeface="Franklin Gothic Book" charset="0"/>
                <a:cs typeface="Franklin Gothic Book" charset="0"/>
              </a:rPr>
              <a:t>Simple deployment experience integrated </a:t>
            </a:r>
            <a:br>
              <a:rPr lang="en-US" sz="1800" dirty="0">
                <a:solidFill>
                  <a:schemeClr val="tx2"/>
                </a:solidFill>
                <a:latin typeface="Franklin Gothic Book" charset="0"/>
                <a:ea typeface="Franklin Gothic Book" charset="0"/>
                <a:cs typeface="Franklin Gothic Book" charset="0"/>
              </a:rPr>
            </a:br>
            <a:r>
              <a:rPr lang="en-US" sz="1800" dirty="0">
                <a:solidFill>
                  <a:schemeClr val="tx2"/>
                </a:solidFill>
                <a:latin typeface="Franklin Gothic Book" charset="0"/>
                <a:ea typeface="Franklin Gothic Book" charset="0"/>
                <a:cs typeface="Franklin Gothic Book" charset="0"/>
              </a:rPr>
              <a:t>with Azure workflow and services</a:t>
            </a:r>
          </a:p>
          <a:p>
            <a:pPr marL="342900" indent="-342900">
              <a:spcBef>
                <a:spcPts val="1600"/>
              </a:spcBef>
              <a:buClr>
                <a:schemeClr val="tx2"/>
              </a:buClr>
            </a:pPr>
            <a:r>
              <a:rPr lang="en-US" sz="1800" dirty="0">
                <a:solidFill>
                  <a:schemeClr val="tx2"/>
                </a:solidFill>
                <a:latin typeface="Franklin Gothic Book" charset="0"/>
                <a:ea typeface="Franklin Gothic Book" charset="0"/>
                <a:cs typeface="Franklin Gothic Book" charset="0"/>
              </a:rPr>
              <a:t>Deploys 2 clustered WAF’s for increased redundancy</a:t>
            </a:r>
          </a:p>
          <a:p>
            <a:pPr marL="342900" indent="-342900">
              <a:spcBef>
                <a:spcPts val="1600"/>
              </a:spcBef>
              <a:buClr>
                <a:schemeClr val="tx2"/>
              </a:buClr>
            </a:pPr>
            <a:r>
              <a:rPr lang="en-US" sz="1800" dirty="0">
                <a:solidFill>
                  <a:schemeClr val="tx2"/>
                </a:solidFill>
                <a:latin typeface="Franklin Gothic Book" charset="0"/>
                <a:ea typeface="Franklin Gothic Book" charset="0"/>
                <a:cs typeface="Franklin Gothic Book" charset="0"/>
              </a:rPr>
              <a:t>Out-of-the-box choice of security settings preconfigured by F5 experts</a:t>
            </a:r>
          </a:p>
          <a:p>
            <a:pPr marL="342900" indent="-342900">
              <a:spcBef>
                <a:spcPts val="1600"/>
              </a:spcBef>
              <a:buClr>
                <a:schemeClr val="tx2"/>
              </a:buClr>
            </a:pPr>
            <a:r>
              <a:rPr lang="en-US" sz="1800" dirty="0">
                <a:solidFill>
                  <a:schemeClr val="tx2"/>
                </a:solidFill>
                <a:latin typeface="Franklin Gothic Book" charset="0"/>
                <a:ea typeface="Franklin Gothic Book" charset="0"/>
                <a:cs typeface="Franklin Gothic Book" charset="0"/>
              </a:rPr>
              <a:t>Comprehensive application security with advanced L7 protections</a:t>
            </a:r>
          </a:p>
          <a:p>
            <a:pPr marL="342900" indent="-342900">
              <a:spcBef>
                <a:spcPts val="1600"/>
              </a:spcBef>
              <a:buClr>
                <a:schemeClr val="tx2"/>
              </a:buClr>
            </a:pPr>
            <a:r>
              <a:rPr lang="en-US" sz="1800" dirty="0">
                <a:solidFill>
                  <a:schemeClr val="tx2"/>
                </a:solidFill>
                <a:latin typeface="Franklin Gothic Book" charset="0"/>
                <a:ea typeface="Franklin Gothic Book" charset="0"/>
                <a:cs typeface="Franklin Gothic Book" charset="0"/>
              </a:rPr>
              <a:t>Guaranteed compliance with all leading regulatory standards</a:t>
            </a:r>
          </a:p>
          <a:p>
            <a:pPr marL="342900" indent="-342900">
              <a:spcBef>
                <a:spcPts val="1600"/>
              </a:spcBef>
              <a:buClr>
                <a:schemeClr val="tx2"/>
              </a:buClr>
            </a:pPr>
            <a:r>
              <a:rPr lang="en-US" sz="1800" dirty="0">
                <a:solidFill>
                  <a:schemeClr val="tx2"/>
                </a:solidFill>
                <a:latin typeface="Franklin Gothic Book" charset="0"/>
                <a:ea typeface="Franklin Gothic Book" charset="0"/>
                <a:cs typeface="Franklin Gothic Book" charset="0"/>
              </a:rPr>
              <a:t>Choice of pay-as-you go and BYOL to best fit business scenario, deployable outside of ASC (Azure Security Centre)</a:t>
            </a:r>
          </a:p>
          <a:p>
            <a:pPr marL="342900" indent="-342900">
              <a:spcBef>
                <a:spcPts val="1600"/>
              </a:spcBef>
              <a:buClr>
                <a:schemeClr val="tx2"/>
              </a:buClr>
            </a:pPr>
            <a:r>
              <a:rPr lang="en-US" sz="1800" dirty="0">
                <a:solidFill>
                  <a:schemeClr val="tx2"/>
                </a:solidFill>
                <a:latin typeface="Franklin Gothic Book" charset="0"/>
                <a:ea typeface="Franklin Gothic Book" charset="0"/>
                <a:cs typeface="Franklin Gothic Book" charset="0"/>
              </a:rPr>
              <a:t>ASC service is not required to implement this solution</a:t>
            </a:r>
          </a:p>
        </p:txBody>
      </p:sp>
      <p:sp>
        <p:nvSpPr>
          <p:cNvPr id="15" name="TextBox 14"/>
          <p:cNvSpPr txBox="1"/>
          <p:nvPr/>
        </p:nvSpPr>
        <p:spPr>
          <a:xfrm>
            <a:off x="461133" y="6099181"/>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9 hours</a:t>
            </a:r>
          </a:p>
          <a:p>
            <a:pPr algn="ctr"/>
            <a:r>
              <a:rPr lang="en-US" sz="1600" dirty="0">
                <a:solidFill>
                  <a:srgbClr val="C00000"/>
                </a:solidFill>
                <a:latin typeface="Arial" panose="020B0604020202020204" pitchFamily="34" charset="0"/>
                <a:cs typeface="Arial" panose="020B0604020202020204" pitchFamily="34" charset="0"/>
              </a:rPr>
              <a:t>Marketplace Deployment ~ 30 mins</a:t>
            </a:r>
          </a:p>
        </p:txBody>
      </p:sp>
    </p:spTree>
    <p:extLst>
      <p:ext uri="{BB962C8B-B14F-4D97-AF65-F5344CB8AC3E}">
        <p14:creationId xmlns:p14="http://schemas.microsoft.com/office/powerpoint/2010/main" val="1272212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9243" y="0"/>
            <a:ext cx="6092758" cy="6857999"/>
          </a:xfrm>
          <a:prstGeom prst="rect">
            <a:avLst/>
          </a:prstGeom>
          <a:solidFill>
            <a:schemeClr val="accent4">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2" name="Rectangle 11"/>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9815" y="1154249"/>
            <a:ext cx="1343520" cy="2098831"/>
          </a:xfrm>
          <a:prstGeom prst="rect">
            <a:avLst/>
          </a:prstGeom>
          <a:effectLst>
            <a:outerShdw blurRad="50800" dist="50800" dir="20880000" sx="102000" sy="102000" algn="ctr" rotWithShape="0">
              <a:srgbClr val="000000">
                <a:alpha val="43137"/>
              </a:srgbClr>
            </a:outerShdw>
            <a:reflection stA="21000" endPos="0" dist="50800" dir="5400000" sy="-100000" algn="bl" rotWithShape="0"/>
          </a:effectLst>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80344" y="1136380"/>
            <a:ext cx="1309696" cy="2098831"/>
          </a:xfrm>
          <a:prstGeom prst="rect">
            <a:avLst/>
          </a:prstGeom>
          <a:effectLst>
            <a:outerShdw blurRad="50800" dist="50800" dir="20880000" sx="102000" sy="102000" algn="ctr" rotWithShape="0">
              <a:srgbClr val="000000">
                <a:alpha val="43137"/>
              </a:srgbClr>
            </a:outerShdw>
            <a:reflection stA="21000" endPos="0" dist="50800" dir="5400000" sy="-100000" algn="bl" rotWithShape="0"/>
          </a:effectLst>
        </p:spPr>
      </p:pic>
      <p:sp>
        <p:nvSpPr>
          <p:cNvPr id="8" name="Title 1"/>
          <p:cNvSpPr>
            <a:spLocks noGrp="1"/>
          </p:cNvSpPr>
          <p:nvPr>
            <p:ph type="title"/>
          </p:nvPr>
        </p:nvSpPr>
        <p:spPr>
          <a:xfrm>
            <a:off x="68094" y="-66339"/>
            <a:ext cx="12198196" cy="757130"/>
          </a:xfrm>
        </p:spPr>
        <p:txBody>
          <a:bodyPr/>
          <a:lstStyle/>
          <a:p>
            <a:r>
              <a:rPr lang="en-US" sz="3200" b="1" dirty="0">
                <a:solidFill>
                  <a:schemeClr val="bg1"/>
                </a:solidFill>
                <a:latin typeface="Arial" charset="0"/>
                <a:ea typeface="Arial" charset="0"/>
                <a:cs typeface="Arial" charset="0"/>
              </a:rPr>
              <a:t>Federated Access to O365 Apps in Microsoft Azure</a:t>
            </a:r>
          </a:p>
        </p:txBody>
      </p:sp>
      <p:sp>
        <p:nvSpPr>
          <p:cNvPr id="9" name="TextBox 8"/>
          <p:cNvSpPr txBox="1"/>
          <p:nvPr/>
        </p:nvSpPr>
        <p:spPr>
          <a:xfrm>
            <a:off x="224262" y="595536"/>
            <a:ext cx="7990632" cy="340003"/>
          </a:xfrm>
          <a:prstGeom prst="rect">
            <a:avLst/>
          </a:prstGeom>
          <a:noFill/>
        </p:spPr>
        <p:txBody>
          <a:bodyPr wrap="none" lIns="0" tIns="0" rIns="0" bIns="0" rtlCol="0">
            <a:noAutofit/>
          </a:bodyPr>
          <a:lstStyle/>
          <a:p>
            <a:pPr>
              <a:lnSpc>
                <a:spcPct val="90000"/>
              </a:lnSpc>
              <a:spcAft>
                <a:spcPts val="600"/>
              </a:spcAft>
            </a:pPr>
            <a:r>
              <a:rPr lang="en-US" sz="1999" b="1" spc="-30" dirty="0">
                <a:solidFill>
                  <a:schemeClr val="bg1"/>
                </a:solidFill>
                <a:latin typeface="Arial" charset="0"/>
                <a:ea typeface="Arial" charset="0"/>
                <a:cs typeface="Arial" charset="0"/>
              </a:rPr>
              <a:t>Secure access for Office365 Applications</a:t>
            </a:r>
          </a:p>
        </p:txBody>
      </p:sp>
      <p:pic>
        <p:nvPicPr>
          <p:cNvPr id="10" name="Picture 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62509" y="3363022"/>
            <a:ext cx="5389996" cy="2795675"/>
          </a:xfrm>
          <a:prstGeom prst="rect">
            <a:avLst/>
          </a:prstGeom>
          <a:effectLst>
            <a:outerShdw blurRad="50800" dist="50800" dir="20880000" sx="101000" sy="101000" algn="ctr" rotWithShape="0">
              <a:srgbClr val="000000">
                <a:alpha val="43137"/>
              </a:srgbClr>
            </a:outerShdw>
          </a:effectLst>
        </p:spPr>
      </p:pic>
      <p:sp>
        <p:nvSpPr>
          <p:cNvPr id="13" name="Content Placeholder 2"/>
          <p:cNvSpPr txBox="1">
            <a:spLocks/>
          </p:cNvSpPr>
          <p:nvPr/>
        </p:nvSpPr>
        <p:spPr>
          <a:xfrm>
            <a:off x="6377741" y="1264522"/>
            <a:ext cx="5568710" cy="4476983"/>
          </a:xfrm>
          <a:prstGeom prst="rect">
            <a:avLst/>
          </a:prstGeom>
        </p:spPr>
        <p:txBody>
          <a:bodyPr vert="horz" lIns="155448" tIns="155448" rIns="155448" bIns="155448" rtlCol="0">
            <a:noAutofit/>
          </a:bodyPr>
          <a:lstStyle>
            <a:lvl1pPr marL="457063" indent="-457063" algn="l" defTabSz="914400" rtl="0" eaLnBrk="1" latinLnBrk="0" hangingPunct="1">
              <a:lnSpc>
                <a:spcPct val="90000"/>
              </a:lnSpc>
              <a:spcBef>
                <a:spcPts val="1000"/>
              </a:spcBef>
              <a:buFont typeface="Arial" panose="020B0604020202020204" pitchFamily="34" charset="0"/>
              <a:buChar char="•"/>
              <a:defRPr lang="en-US" sz="3200" b="1" kern="1200">
                <a:gradFill>
                  <a:gsLst>
                    <a:gs pos="0">
                      <a:schemeClr val="tx2"/>
                    </a:gs>
                    <a:gs pos="99000">
                      <a:schemeClr val="tx2"/>
                    </a:gs>
                  </a:gsLst>
                  <a:lin ang="5400000" scaled="1"/>
                </a:gradFill>
                <a:latin typeface="+mn-lt"/>
                <a:ea typeface="+mn-ea"/>
                <a:cs typeface="Arial" panose="020B0604020202020204" pitchFamily="34" charset="0"/>
              </a:defRPr>
            </a:lvl1pPr>
            <a:lvl2pPr marL="799860" indent="-342797" algn="l" defTabSz="914400" rtl="0" eaLnBrk="1" latinLnBrk="0" hangingPunct="1">
              <a:lnSpc>
                <a:spcPct val="90000"/>
              </a:lnSpc>
              <a:spcBef>
                <a:spcPts val="500"/>
              </a:spcBef>
              <a:buFont typeface="Arial" panose="020B0604020202020204" pitchFamily="34" charset="0"/>
              <a:buChar char="•"/>
              <a:defRPr lang="en-US" sz="2400" kern="1200">
                <a:gradFill>
                  <a:gsLst>
                    <a:gs pos="0">
                      <a:schemeClr val="tx1"/>
                    </a:gs>
                    <a:gs pos="100000">
                      <a:schemeClr val="tx1"/>
                    </a:gs>
                  </a:gsLst>
                  <a:lin ang="5400000" scaled="1"/>
                </a:gradFill>
                <a:latin typeface="+mn-lt"/>
                <a:ea typeface="+mn-ea"/>
                <a:cs typeface="Arial" panose="020B0604020202020204" pitchFamily="34" charset="0"/>
              </a:defRPr>
            </a:lvl2pPr>
            <a:lvl3pPr marL="1256923" indent="-342797" algn="l" defTabSz="914400" rtl="0" eaLnBrk="1" latinLnBrk="0" hangingPunct="1">
              <a:lnSpc>
                <a:spcPct val="90000"/>
              </a:lnSpc>
              <a:spcBef>
                <a:spcPts val="500"/>
              </a:spcBef>
              <a:buFont typeface="Arial" panose="020B0604020202020204" pitchFamily="34" charset="0"/>
              <a:buChar char="•"/>
              <a:defRPr lang="en-US" sz="2000" kern="1200">
                <a:gradFill>
                  <a:gsLst>
                    <a:gs pos="0">
                      <a:schemeClr val="tx1"/>
                    </a:gs>
                    <a:gs pos="100000">
                      <a:schemeClr val="tx1"/>
                    </a:gs>
                  </a:gsLst>
                  <a:lin ang="5400000" scaled="1"/>
                </a:gradFill>
                <a:latin typeface="+mn-lt"/>
                <a:ea typeface="+mn-ea"/>
                <a:cs typeface="Arial" panose="020B0604020202020204" pitchFamily="34" charset="0"/>
              </a:defRPr>
            </a:lvl3pPr>
            <a:lvl4pPr marL="1656853" indent="-285664" algn="l" defTabSz="914400" rtl="0" eaLnBrk="1" latinLnBrk="0" hangingPunct="1">
              <a:lnSpc>
                <a:spcPct val="90000"/>
              </a:lnSpc>
              <a:spcBef>
                <a:spcPts val="500"/>
              </a:spcBef>
              <a:buFont typeface="Arial" panose="020B0604020202020204" pitchFamily="34" charset="0"/>
              <a:buChar char="•"/>
              <a:defRPr lang="en-US" sz="1800" kern="1200">
                <a:gradFill>
                  <a:gsLst>
                    <a:gs pos="0">
                      <a:schemeClr val="tx1"/>
                    </a:gs>
                    <a:gs pos="100000">
                      <a:schemeClr val="tx1"/>
                    </a:gs>
                  </a:gsLst>
                  <a:lin ang="5400000" scaled="1"/>
                </a:gradFill>
                <a:latin typeface="+mn-lt"/>
                <a:ea typeface="+mn-ea"/>
                <a:cs typeface="Arial" panose="020B0604020202020204" pitchFamily="34" charset="0"/>
              </a:defRPr>
            </a:lvl4pPr>
            <a:lvl5pPr marL="2113916" indent="-285664" algn="l" defTabSz="914400" rtl="0" eaLnBrk="1" latinLnBrk="0" hangingPunct="1">
              <a:lnSpc>
                <a:spcPct val="90000"/>
              </a:lnSpc>
              <a:spcBef>
                <a:spcPts val="500"/>
              </a:spcBef>
              <a:buFont typeface="Arial" panose="020B0604020202020204" pitchFamily="34" charset="0"/>
              <a:buChar char="•"/>
              <a:defRPr lang="en-US" sz="1800" kern="1200">
                <a:gradFill>
                  <a:gsLst>
                    <a:gs pos="0">
                      <a:schemeClr val="tx1"/>
                    </a:gs>
                    <a:gs pos="100000">
                      <a:schemeClr val="tx1"/>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600"/>
              </a:spcBef>
              <a:buClr>
                <a:schemeClr val="tx2"/>
              </a:buClr>
            </a:pPr>
            <a:r>
              <a:rPr lang="en-US" sz="1800" dirty="0">
                <a:solidFill>
                  <a:schemeClr val="tx2"/>
                </a:solidFill>
                <a:latin typeface="Franklin Gothic Book" charset="0"/>
                <a:ea typeface="Franklin Gothic Book" charset="0"/>
                <a:cs typeface="Franklin Gothic Book" charset="0"/>
              </a:rPr>
              <a:t>Deploys an F5 built, pre-configured VE with BIG-IP APM provisioned </a:t>
            </a:r>
          </a:p>
          <a:p>
            <a:pPr>
              <a:spcBef>
                <a:spcPts val="1600"/>
              </a:spcBef>
              <a:buClr>
                <a:schemeClr val="tx2"/>
              </a:buClr>
            </a:pPr>
            <a:r>
              <a:rPr lang="en-US" sz="1800" dirty="0">
                <a:solidFill>
                  <a:schemeClr val="tx2"/>
                </a:solidFill>
                <a:latin typeface="Franklin Gothic Book" charset="0"/>
                <a:ea typeface="Franklin Gothic Book" charset="0"/>
                <a:cs typeface="Franklin Gothic Book" charset="0"/>
              </a:rPr>
              <a:t>Leverage an existing active directory and SAML 2.0 to provide federated access to O365 applications</a:t>
            </a:r>
          </a:p>
          <a:p>
            <a:pPr>
              <a:spcBef>
                <a:spcPts val="1600"/>
              </a:spcBef>
              <a:buClr>
                <a:schemeClr val="tx2"/>
              </a:buClr>
            </a:pPr>
            <a:r>
              <a:rPr lang="en-US" sz="1800" dirty="0">
                <a:solidFill>
                  <a:schemeClr val="tx2"/>
                </a:solidFill>
                <a:latin typeface="Franklin Gothic Book" charset="0"/>
                <a:ea typeface="Franklin Gothic Book" charset="0"/>
                <a:cs typeface="Franklin Gothic Book" charset="0"/>
              </a:rPr>
              <a:t>Extend security with other APM features including MFA, geo-location based control and device checks.</a:t>
            </a:r>
          </a:p>
          <a:p>
            <a:pPr>
              <a:spcBef>
                <a:spcPts val="1600"/>
              </a:spcBef>
              <a:buClr>
                <a:schemeClr val="tx2"/>
              </a:buClr>
            </a:pPr>
            <a:r>
              <a:rPr lang="en-US" sz="1800" dirty="0">
                <a:solidFill>
                  <a:schemeClr val="tx2"/>
                </a:solidFill>
                <a:latin typeface="Franklin Gothic Book" charset="0"/>
                <a:ea typeface="Franklin Gothic Book" charset="0"/>
                <a:cs typeface="Franklin Gothic Book" charset="0"/>
              </a:rPr>
              <a:t>Simple deployment experience direct from marketplace and integration </a:t>
            </a:r>
            <a:br>
              <a:rPr lang="en-US" sz="1800" dirty="0">
                <a:solidFill>
                  <a:schemeClr val="tx2"/>
                </a:solidFill>
                <a:latin typeface="Franklin Gothic Book" charset="0"/>
                <a:ea typeface="Franklin Gothic Book" charset="0"/>
                <a:cs typeface="Franklin Gothic Book" charset="0"/>
              </a:rPr>
            </a:br>
            <a:r>
              <a:rPr lang="en-US" sz="1800" dirty="0">
                <a:solidFill>
                  <a:schemeClr val="tx2"/>
                </a:solidFill>
                <a:latin typeface="Franklin Gothic Book" charset="0"/>
                <a:ea typeface="Franklin Gothic Book" charset="0"/>
                <a:cs typeface="Franklin Gothic Book" charset="0"/>
              </a:rPr>
              <a:t>with Azure workflow and services</a:t>
            </a:r>
          </a:p>
          <a:p>
            <a:pPr>
              <a:spcBef>
                <a:spcPts val="1600"/>
              </a:spcBef>
              <a:buClr>
                <a:schemeClr val="tx2"/>
              </a:buClr>
            </a:pPr>
            <a:r>
              <a:rPr lang="en-US" sz="1800" dirty="0">
                <a:solidFill>
                  <a:schemeClr val="tx2"/>
                </a:solidFill>
                <a:latin typeface="Franklin Gothic Book" charset="0"/>
                <a:ea typeface="Franklin Gothic Book" charset="0"/>
                <a:cs typeface="Franklin Gothic Book" charset="0"/>
              </a:rPr>
              <a:t>Choice of PAYG and BYOL deployments to best fit business scenario</a:t>
            </a:r>
            <a:endParaRPr lang="en-US" sz="1800" dirty="0">
              <a:latin typeface="Franklin Gothic Book" charset="0"/>
              <a:ea typeface="Franklin Gothic Book" charset="0"/>
              <a:cs typeface="Franklin Gothic Book" charset="0"/>
            </a:endParaRPr>
          </a:p>
        </p:txBody>
      </p:sp>
      <p:sp>
        <p:nvSpPr>
          <p:cNvPr id="15" name="Slide Number Placeholder 2"/>
          <p:cNvSpPr>
            <a:spLocks noGrp="1"/>
          </p:cNvSpPr>
          <p:nvPr>
            <p:ph type="sldNum" sz="quarter" idx="4294967295"/>
          </p:nvPr>
        </p:nvSpPr>
        <p:spPr>
          <a:xfrm>
            <a:off x="11402405" y="6492875"/>
            <a:ext cx="544046" cy="365125"/>
          </a:xfrm>
          <a:prstGeom prst="rect">
            <a:avLst/>
          </a:prstGeom>
        </p:spPr>
        <p:txBody>
          <a:bodyPr/>
          <a:lstStyle/>
          <a:p>
            <a:r>
              <a:rPr lang="en-US" sz="1100" dirty="0">
                <a:solidFill>
                  <a:schemeClr val="bg1">
                    <a:lumMod val="65000"/>
                  </a:schemeClr>
                </a:solidFill>
              </a:rPr>
              <a:t>22</a:t>
            </a:r>
            <a:endParaRPr lang="en-US" sz="1200" dirty="0">
              <a:solidFill>
                <a:schemeClr val="bg1">
                  <a:lumMod val="65000"/>
                </a:schemeClr>
              </a:solidFill>
            </a:endParaRPr>
          </a:p>
        </p:txBody>
      </p:sp>
      <p:sp>
        <p:nvSpPr>
          <p:cNvPr id="2" name="TextBox 1"/>
          <p:cNvSpPr txBox="1"/>
          <p:nvPr/>
        </p:nvSpPr>
        <p:spPr>
          <a:xfrm>
            <a:off x="6818136" y="5741505"/>
            <a:ext cx="2363820" cy="867930"/>
          </a:xfrm>
          <a:prstGeom prst="rect">
            <a:avLst/>
          </a:prstGeom>
          <a:noFill/>
        </p:spPr>
        <p:txBody>
          <a:bodyPr wrap="square" lIns="155448" tIns="155448" rIns="155448" bIns="155448" rtlCol="0">
            <a:spAutoFit/>
          </a:bodyPr>
          <a:lstStyle/>
          <a:p>
            <a:pPr algn="ctr"/>
            <a:r>
              <a:rPr lang="en-US"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6"/>
              </a:rPr>
              <a:t>BYOL Marketplace Offering </a:t>
            </a:r>
            <a:endParaRPr lang="en-US"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3" name="Rectangle 2"/>
          <p:cNvSpPr/>
          <p:nvPr/>
        </p:nvSpPr>
        <p:spPr>
          <a:xfrm>
            <a:off x="9126146" y="5856037"/>
            <a:ext cx="2501340" cy="646331"/>
          </a:xfrm>
          <a:prstGeom prst="rect">
            <a:avLst/>
          </a:prstGeom>
        </p:spPr>
        <p:txBody>
          <a:bodyPr wrap="square">
            <a:spAutoFit/>
          </a:bodyPr>
          <a:lstStyle/>
          <a:p>
            <a:pPr algn="ctr"/>
            <a:r>
              <a:rPr lang="en-US"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7"/>
              </a:rPr>
              <a:t>PAYG Marketplace Offering </a:t>
            </a:r>
            <a:endParaRPr lang="en-US"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4" name="TextBox 13"/>
          <p:cNvSpPr txBox="1"/>
          <p:nvPr/>
        </p:nvSpPr>
        <p:spPr>
          <a:xfrm>
            <a:off x="461133" y="6099181"/>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4 hours</a:t>
            </a:r>
          </a:p>
          <a:p>
            <a:pPr algn="ctr"/>
            <a:r>
              <a:rPr lang="en-US" sz="1600" dirty="0">
                <a:solidFill>
                  <a:srgbClr val="C00000"/>
                </a:solidFill>
                <a:latin typeface="Arial" panose="020B0604020202020204" pitchFamily="34" charset="0"/>
                <a:cs typeface="Arial" panose="020B0604020202020204" pitchFamily="34" charset="0"/>
              </a:rPr>
              <a:t>Marketplace Deployment ~ 30 mins</a:t>
            </a:r>
          </a:p>
        </p:txBody>
      </p:sp>
    </p:spTree>
    <p:extLst>
      <p:ext uri="{BB962C8B-B14F-4D97-AF65-F5344CB8AC3E}">
        <p14:creationId xmlns:p14="http://schemas.microsoft.com/office/powerpoint/2010/main" val="172507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9243" y="0"/>
            <a:ext cx="6092758" cy="6857999"/>
          </a:xfrm>
          <a:prstGeom prst="rect">
            <a:avLst/>
          </a:prstGeom>
          <a:solidFill>
            <a:schemeClr val="accent4">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2" name="Rectangle 11"/>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a:spLocks noGrp="1"/>
          </p:cNvSpPr>
          <p:nvPr>
            <p:ph type="title"/>
          </p:nvPr>
        </p:nvSpPr>
        <p:spPr>
          <a:xfrm>
            <a:off x="0" y="-44971"/>
            <a:ext cx="12198196" cy="757130"/>
          </a:xfrm>
        </p:spPr>
        <p:txBody>
          <a:bodyPr/>
          <a:lstStyle/>
          <a:p>
            <a:r>
              <a:rPr lang="en-US" sz="3200" b="1" dirty="0">
                <a:solidFill>
                  <a:schemeClr val="bg1"/>
                </a:solidFill>
                <a:latin typeface="Arial" charset="0"/>
                <a:ea typeface="Arial" charset="0"/>
                <a:cs typeface="Arial" charset="0"/>
              </a:rPr>
              <a:t>Auto Scale LTM in Azure Marketplace</a:t>
            </a:r>
          </a:p>
        </p:txBody>
      </p:sp>
      <p:sp>
        <p:nvSpPr>
          <p:cNvPr id="9" name="TextBox 8"/>
          <p:cNvSpPr txBox="1"/>
          <p:nvPr/>
        </p:nvSpPr>
        <p:spPr>
          <a:xfrm>
            <a:off x="224262" y="595536"/>
            <a:ext cx="7990632" cy="340003"/>
          </a:xfrm>
          <a:prstGeom prst="rect">
            <a:avLst/>
          </a:prstGeom>
          <a:noFill/>
        </p:spPr>
        <p:txBody>
          <a:bodyPr wrap="none" lIns="0" tIns="0" rIns="0" bIns="0" rtlCol="0">
            <a:noAutofit/>
          </a:bodyPr>
          <a:lstStyle/>
          <a:p>
            <a:pPr>
              <a:lnSpc>
                <a:spcPct val="90000"/>
              </a:lnSpc>
              <a:spcAft>
                <a:spcPts val="600"/>
              </a:spcAft>
            </a:pPr>
            <a:endParaRPr lang="en-US" sz="1999" b="1" spc="-30" dirty="0">
              <a:solidFill>
                <a:schemeClr val="bg1"/>
              </a:solidFill>
              <a:latin typeface="Arial" charset="0"/>
              <a:ea typeface="Arial" charset="0"/>
              <a:cs typeface="Arial" charset="0"/>
            </a:endParaRPr>
          </a:p>
        </p:txBody>
      </p:sp>
      <p:sp>
        <p:nvSpPr>
          <p:cNvPr id="15" name="Slide Number Placeholder 2"/>
          <p:cNvSpPr>
            <a:spLocks noGrp="1"/>
          </p:cNvSpPr>
          <p:nvPr>
            <p:ph type="sldNum" sz="quarter" idx="4294967295"/>
          </p:nvPr>
        </p:nvSpPr>
        <p:spPr>
          <a:xfrm>
            <a:off x="11402405" y="6492875"/>
            <a:ext cx="544046" cy="365125"/>
          </a:xfrm>
          <a:prstGeom prst="rect">
            <a:avLst/>
          </a:prstGeom>
        </p:spPr>
        <p:txBody>
          <a:bodyPr/>
          <a:lstStyle/>
          <a:p>
            <a:r>
              <a:rPr lang="en-US" sz="1100" dirty="0">
                <a:solidFill>
                  <a:schemeClr val="bg1">
                    <a:lumMod val="65000"/>
                  </a:schemeClr>
                </a:solidFill>
              </a:rPr>
              <a:t>22</a:t>
            </a:r>
            <a:endParaRPr lang="en-US" sz="1200" dirty="0">
              <a:solidFill>
                <a:schemeClr val="bg1">
                  <a:lumMod val="65000"/>
                </a:schemeClr>
              </a:solidFill>
            </a:endParaRPr>
          </a:p>
        </p:txBody>
      </p:sp>
      <p:sp>
        <p:nvSpPr>
          <p:cNvPr id="7" name="TextBox 6"/>
          <p:cNvSpPr txBox="1"/>
          <p:nvPr/>
        </p:nvSpPr>
        <p:spPr>
          <a:xfrm>
            <a:off x="6294327" y="1053540"/>
            <a:ext cx="5702590" cy="5033173"/>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BIG-IP VE with LTM provisioned in an Azure VM Scale Set that has been configured for auto scaling, to consistently provide intelligent traffic management services to applications under varying traffic loads. </a:t>
            </a:r>
          </a:p>
          <a:p>
            <a:pPr marL="285750" indent="-285750" algn="just">
              <a:spcBef>
                <a:spcPts val="1600"/>
              </a:spcBef>
              <a:buClr>
                <a:schemeClr val="tx2"/>
              </a:buClr>
              <a:buFont typeface="Arial" charset="0"/>
              <a:buChar char="•"/>
              <a:tabLst>
                <a:tab pos="7080250" algn="l"/>
              </a:tabLst>
            </a:pPr>
            <a:r>
              <a:rPr lang="en-US" sz="1600" b="1" dirty="0">
                <a:solidFill>
                  <a:schemeClr val="tx2"/>
                </a:solidFill>
                <a:latin typeface="Franklin Gothic Book" charset="0"/>
                <a:ea typeface="Franklin Gothic Book" charset="0"/>
                <a:cs typeface="Franklin Gothic Book" charset="0"/>
              </a:rPr>
              <a:t>As traffic increases/decreases and crosses pre-defined ‘</a:t>
            </a:r>
            <a:r>
              <a:rPr lang="en-US" sz="1600" b="1" i="1" dirty="0">
                <a:solidFill>
                  <a:schemeClr val="tx2"/>
                </a:solidFill>
                <a:latin typeface="Franklin Gothic Book" charset="0"/>
                <a:ea typeface="Franklin Gothic Book" charset="0"/>
                <a:cs typeface="Franklin Gothic Book" charset="0"/>
              </a:rPr>
              <a:t>network out</a:t>
            </a:r>
            <a:r>
              <a:rPr lang="en-US" sz="1600" b="1" dirty="0">
                <a:solidFill>
                  <a:schemeClr val="tx2"/>
                </a:solidFill>
                <a:latin typeface="Franklin Gothic Book" charset="0"/>
                <a:ea typeface="Franklin Gothic Book" charset="0"/>
                <a:cs typeface="Franklin Gothic Book" charset="0"/>
              </a:rPr>
              <a:t>’ throughput thresholds, BIG-IP LTM instances are either spun up or spun down, accordingly. </a:t>
            </a:r>
          </a:p>
          <a:p>
            <a:pPr marL="285750" indent="-285750">
              <a:spcBef>
                <a:spcPts val="1600"/>
              </a:spcBef>
              <a:buClr>
                <a:schemeClr val="tx2"/>
              </a:buClr>
              <a:buFont typeface="Arial" charset="0"/>
              <a:buChar char="•"/>
              <a:tabLst>
                <a:tab pos="7080250" algn="l"/>
              </a:tabLst>
            </a:pPr>
            <a:r>
              <a:rPr lang="en-US" sz="1600" b="1" dirty="0">
                <a:solidFill>
                  <a:schemeClr val="tx2"/>
                </a:solidFill>
                <a:latin typeface="Franklin Gothic Book" charset="0"/>
                <a:ea typeface="Franklin Gothic Book" charset="0"/>
                <a:cs typeface="Franklin Gothic Book" charset="0"/>
              </a:rPr>
              <a:t>The BIG-IP VE instance operates with 1 network interface used for both management and data plane traffic.</a:t>
            </a:r>
          </a:p>
          <a:p>
            <a:pPr marL="285750" indent="-285750">
              <a:spcBef>
                <a:spcPts val="1600"/>
              </a:spcBef>
              <a:buClr>
                <a:schemeClr val="tx2"/>
              </a:buClr>
              <a:buFont typeface="Arial" charset="0"/>
              <a:buChar char="•"/>
              <a:tabLst>
                <a:tab pos="7080250" algn="l"/>
              </a:tabLst>
            </a:pPr>
            <a:r>
              <a:rPr lang="en-US" sz="1600" b="1" dirty="0">
                <a:solidFill>
                  <a:schemeClr val="tx2"/>
                </a:solidFill>
                <a:latin typeface="Franklin Gothic Book" panose="020B0503020102020204" pitchFamily="34" charset="0"/>
              </a:rPr>
              <a:t>Deployed directly from Azure marketplace via a fully integrated Azure Resource Manager template for increased agility</a:t>
            </a:r>
          </a:p>
          <a:p>
            <a:pPr marL="285750" indent="-285750">
              <a:spcBef>
                <a:spcPts val="1600"/>
              </a:spcBef>
              <a:buClr>
                <a:schemeClr val="tx2"/>
              </a:buClr>
              <a:buFont typeface="Arial" charset="0"/>
              <a:buChar char="•"/>
              <a:tabLst>
                <a:tab pos="7080250" algn="l"/>
              </a:tabLst>
            </a:pPr>
            <a:r>
              <a:rPr lang="en-US" sz="1600" b="1" dirty="0">
                <a:solidFill>
                  <a:schemeClr val="tx2"/>
                </a:solidFill>
                <a:latin typeface="Franklin Gothic Book" charset="0"/>
                <a:ea typeface="Franklin Gothic Book" charset="0"/>
                <a:cs typeface="Franklin Gothic Book" charset="0"/>
              </a:rPr>
              <a:t>Azure resources required include: Azure load balancer and VM Scale Set</a:t>
            </a:r>
          </a:p>
          <a:p>
            <a:pPr>
              <a:spcBef>
                <a:spcPts val="1600"/>
              </a:spcBef>
              <a:buClr>
                <a:schemeClr val="tx2"/>
              </a:buClr>
              <a:tabLst>
                <a:tab pos="7080250" algn="l"/>
              </a:tabLst>
            </a:pPr>
            <a:endParaRPr lang="en-US" sz="1600" b="1" dirty="0">
              <a:solidFill>
                <a:schemeClr val="tx2"/>
              </a:solidFill>
              <a:latin typeface="Franklin Gothic Book" charset="0"/>
              <a:ea typeface="Franklin Gothic Book" charset="0"/>
              <a:cs typeface="Franklin Gothic Book"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40126" y="1167999"/>
            <a:ext cx="1214359" cy="1918043"/>
          </a:xfrm>
          <a:prstGeom prst="rect">
            <a:avLst/>
          </a:prstGeom>
          <a:effectLst>
            <a:outerShdw blurRad="50800" dist="50800" dir="19320000" sx="102000" sy="102000" algn="ctr" rotWithShape="0">
              <a:srgbClr val="000000">
                <a:alpha val="43137"/>
              </a:srgbClr>
            </a:outerShdw>
          </a:effectLst>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6428" y="3245473"/>
            <a:ext cx="4261757" cy="2747113"/>
          </a:xfrm>
          <a:prstGeom prst="rect">
            <a:avLst/>
          </a:prstGeom>
          <a:effectLst>
            <a:outerShdw blurRad="50800" dist="50800" dir="19320000" sx="102000" sy="102000" algn="ctr" rotWithShape="0">
              <a:srgbClr val="000000">
                <a:alpha val="43137"/>
              </a:srgbClr>
            </a:outerShdw>
          </a:effectLst>
        </p:spPr>
      </p:pic>
      <p:sp>
        <p:nvSpPr>
          <p:cNvPr id="10" name="TextBox 9"/>
          <p:cNvSpPr txBox="1"/>
          <p:nvPr/>
        </p:nvSpPr>
        <p:spPr>
          <a:xfrm>
            <a:off x="445247" y="5992586"/>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7 hours</a:t>
            </a:r>
          </a:p>
          <a:p>
            <a:pPr algn="ctr"/>
            <a:r>
              <a:rPr lang="en-US" sz="1600" dirty="0">
                <a:solidFill>
                  <a:srgbClr val="C00000"/>
                </a:solidFill>
                <a:latin typeface="Arial" panose="020B0604020202020204" pitchFamily="34" charset="0"/>
                <a:cs typeface="Arial" panose="020B0604020202020204" pitchFamily="34" charset="0"/>
              </a:rPr>
              <a:t>Templated Deployment ~ 30 mins</a:t>
            </a:r>
          </a:p>
        </p:txBody>
      </p:sp>
      <p:sp>
        <p:nvSpPr>
          <p:cNvPr id="13" name="Rectangle 12"/>
          <p:cNvSpPr/>
          <p:nvPr/>
        </p:nvSpPr>
        <p:spPr>
          <a:xfrm>
            <a:off x="7894952" y="5992586"/>
            <a:ext cx="2501340" cy="646331"/>
          </a:xfrm>
          <a:prstGeom prst="rect">
            <a:avLst/>
          </a:prstGeom>
        </p:spPr>
        <p:txBody>
          <a:bodyPr wrap="square">
            <a:spAutoFit/>
          </a:bodyPr>
          <a:lstStyle/>
          <a:p>
            <a:pPr algn="ctr"/>
            <a:r>
              <a:rPr lang="en-US"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5"/>
              </a:rPr>
              <a:t>PAYG Marketplace Offering </a:t>
            </a:r>
            <a:endParaRPr lang="en-US"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709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099243" y="0"/>
            <a:ext cx="6092758" cy="6857999"/>
          </a:xfrm>
          <a:prstGeom prst="rect">
            <a:avLst/>
          </a:prstGeom>
          <a:solidFill>
            <a:schemeClr val="accent4">
              <a:lumMod val="20000"/>
              <a:lumOff val="8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2" name="Rectangle 11"/>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a:spLocks noGrp="1"/>
          </p:cNvSpPr>
          <p:nvPr>
            <p:ph type="title"/>
          </p:nvPr>
        </p:nvSpPr>
        <p:spPr>
          <a:xfrm>
            <a:off x="38114" y="-36359"/>
            <a:ext cx="12198196" cy="757130"/>
          </a:xfrm>
        </p:spPr>
        <p:txBody>
          <a:bodyPr/>
          <a:lstStyle/>
          <a:p>
            <a:r>
              <a:rPr lang="en-US" sz="3200" b="1" dirty="0">
                <a:solidFill>
                  <a:schemeClr val="bg1"/>
                </a:solidFill>
                <a:latin typeface="Arial" charset="0"/>
                <a:ea typeface="Arial" charset="0"/>
                <a:cs typeface="Arial" charset="0"/>
              </a:rPr>
              <a:t>Auto </a:t>
            </a:r>
            <a:r>
              <a:rPr lang="en-US" sz="3200" b="1">
                <a:solidFill>
                  <a:schemeClr val="bg1"/>
                </a:solidFill>
                <a:latin typeface="Arial" charset="0"/>
                <a:ea typeface="Arial" charset="0"/>
                <a:cs typeface="Arial" charset="0"/>
              </a:rPr>
              <a:t>Scale WAF in </a:t>
            </a:r>
            <a:r>
              <a:rPr lang="en-US" sz="3200" b="1" dirty="0">
                <a:solidFill>
                  <a:schemeClr val="bg1"/>
                </a:solidFill>
                <a:latin typeface="Arial" charset="0"/>
                <a:ea typeface="Arial" charset="0"/>
                <a:cs typeface="Arial" charset="0"/>
              </a:rPr>
              <a:t>Azure Marketplace</a:t>
            </a:r>
          </a:p>
        </p:txBody>
      </p:sp>
      <p:sp>
        <p:nvSpPr>
          <p:cNvPr id="9" name="TextBox 8"/>
          <p:cNvSpPr txBox="1"/>
          <p:nvPr/>
        </p:nvSpPr>
        <p:spPr>
          <a:xfrm>
            <a:off x="224262" y="595536"/>
            <a:ext cx="7990632" cy="340003"/>
          </a:xfrm>
          <a:prstGeom prst="rect">
            <a:avLst/>
          </a:prstGeom>
          <a:noFill/>
        </p:spPr>
        <p:txBody>
          <a:bodyPr wrap="none" lIns="0" tIns="0" rIns="0" bIns="0" rtlCol="0">
            <a:noAutofit/>
          </a:bodyPr>
          <a:lstStyle/>
          <a:p>
            <a:pPr>
              <a:lnSpc>
                <a:spcPct val="90000"/>
              </a:lnSpc>
              <a:spcAft>
                <a:spcPts val="600"/>
              </a:spcAft>
            </a:pPr>
            <a:endParaRPr lang="en-US" sz="1999" b="1" spc="-30" dirty="0">
              <a:solidFill>
                <a:schemeClr val="bg1"/>
              </a:solidFill>
              <a:latin typeface="Arial" charset="0"/>
              <a:ea typeface="Arial" charset="0"/>
              <a:cs typeface="Arial" charset="0"/>
            </a:endParaRPr>
          </a:p>
        </p:txBody>
      </p:sp>
      <p:sp>
        <p:nvSpPr>
          <p:cNvPr id="15" name="Slide Number Placeholder 2"/>
          <p:cNvSpPr>
            <a:spLocks noGrp="1"/>
          </p:cNvSpPr>
          <p:nvPr>
            <p:ph type="sldNum" sz="quarter" idx="4294967295"/>
          </p:nvPr>
        </p:nvSpPr>
        <p:spPr>
          <a:xfrm>
            <a:off x="11402405" y="6492875"/>
            <a:ext cx="544046" cy="365125"/>
          </a:xfrm>
          <a:prstGeom prst="rect">
            <a:avLst/>
          </a:prstGeom>
        </p:spPr>
        <p:txBody>
          <a:bodyPr/>
          <a:lstStyle/>
          <a:p>
            <a:r>
              <a:rPr lang="en-US" sz="1100" dirty="0">
                <a:solidFill>
                  <a:schemeClr val="bg1">
                    <a:lumMod val="65000"/>
                  </a:schemeClr>
                </a:solidFill>
              </a:rPr>
              <a:t>22</a:t>
            </a:r>
            <a:endParaRPr lang="en-US" sz="1200" dirty="0">
              <a:solidFill>
                <a:schemeClr val="bg1">
                  <a:lumMod val="65000"/>
                </a:schemeClr>
              </a:solidFill>
            </a:endParaRPr>
          </a:p>
        </p:txBody>
      </p:sp>
      <p:sp>
        <p:nvSpPr>
          <p:cNvPr id="7" name="Text Placeholder 7"/>
          <p:cNvSpPr>
            <a:spLocks noGrp="1"/>
          </p:cNvSpPr>
          <p:nvPr/>
        </p:nvSpPr>
        <p:spPr>
          <a:xfrm>
            <a:off x="6277604" y="1171005"/>
            <a:ext cx="5736035" cy="4948962"/>
          </a:xfrm>
          <a:prstGeom prst="rect">
            <a:avLst/>
          </a:prstGeom>
          <a:noFill/>
        </p:spPr>
        <p:txBody>
          <a:bodyPr wrap="square" lIns="0" tIns="0" rIns="0" bIns="182776" rtlCol="0" anchor="t">
            <a:noAutofit/>
          </a:bodyPr>
          <a:lstStyle/>
          <a:p>
            <a:pPr marL="52355">
              <a:spcBef>
                <a:spcPts val="900"/>
              </a:spcBef>
              <a:spcAft>
                <a:spcPts val="600"/>
              </a:spcAft>
            </a:pPr>
            <a:r>
              <a:rPr lang="en-US" sz="1600" b="1" dirty="0">
                <a:solidFill>
                  <a:schemeClr val="tx2"/>
                </a:solidFill>
                <a:latin typeface="Franklin Gothic Book" charset="0"/>
                <a:ea typeface="Franklin Gothic Book" charset="0"/>
                <a:cs typeface="Franklin Gothic Book" charset="0"/>
              </a:rPr>
              <a:t>Deploys VE instances with BIG-IP LTM and BIG-IP ASM provisioned in an Azure VM Scale Set that has been configured for auto scaling, to provide intelligent traffic management and application security services to applications under varying traffic loads. </a:t>
            </a:r>
            <a:r>
              <a:rPr lang="en-US" sz="1600" b="1" dirty="0">
                <a:solidFill>
                  <a:schemeClr val="tx2"/>
                </a:solidFill>
                <a:latin typeface="Franklin Gothic Book" panose="020B0503020102020204" pitchFamily="34" charset="0"/>
              </a:rPr>
              <a:t>Instances scale up or down depending on traffic throughput, ensuring application security and operational expenditure are optimized. As traffic passes pre-defined thresholds, instances are spun up or down. Thresholds are based on ‘</a:t>
            </a:r>
            <a:r>
              <a:rPr lang="en-US" sz="1600" b="1" i="1" dirty="0">
                <a:solidFill>
                  <a:schemeClr val="tx2"/>
                </a:solidFill>
                <a:latin typeface="Franklin Gothic Book" panose="020B0503020102020204" pitchFamily="34" charset="0"/>
              </a:rPr>
              <a:t>network out’ </a:t>
            </a:r>
            <a:r>
              <a:rPr lang="en-US" sz="1600" b="1" dirty="0">
                <a:solidFill>
                  <a:schemeClr val="tx2"/>
                </a:solidFill>
                <a:latin typeface="Franklin Gothic Book" panose="020B0503020102020204" pitchFamily="34" charset="0"/>
              </a:rPr>
              <a:t>throughput.</a:t>
            </a:r>
          </a:p>
          <a:p>
            <a:pPr marL="233214" indent="-180859">
              <a:spcBef>
                <a:spcPts val="900"/>
              </a:spcBef>
              <a:spcAft>
                <a:spcPts val="600"/>
              </a:spcAft>
              <a:buFont typeface="Arial"/>
              <a:buChar char="•"/>
            </a:pPr>
            <a:r>
              <a:rPr lang="en-US" sz="1600" b="1" dirty="0">
                <a:solidFill>
                  <a:schemeClr val="tx2"/>
                </a:solidFill>
                <a:latin typeface="Franklin Gothic Book" panose="020B0503020102020204" pitchFamily="34" charset="0"/>
              </a:rPr>
              <a:t>Comprehensive, layer 7 application </a:t>
            </a:r>
            <a:r>
              <a:rPr lang="en-US" sz="1600" b="1" dirty="0">
                <a:latin typeface="Franklin Gothic Book" panose="020B0503020102020204" pitchFamily="34" charset="0"/>
              </a:rPr>
              <a:t>protection</a:t>
            </a:r>
            <a:r>
              <a:rPr lang="en-US" sz="1600" b="1" dirty="0">
                <a:solidFill>
                  <a:schemeClr val="tx2"/>
                </a:solidFill>
                <a:latin typeface="Franklin Gothic Book" panose="020B0503020102020204" pitchFamily="34" charset="0"/>
              </a:rPr>
              <a:t> and guaranteed compliance with all major regulatory standards. Out-of-the-box deployment using pre-built, F5 developed, security policies – which can be customized further for more advanced policy creation</a:t>
            </a:r>
          </a:p>
          <a:p>
            <a:pPr marL="233214" indent="-180859">
              <a:spcBef>
                <a:spcPts val="900"/>
              </a:spcBef>
              <a:spcAft>
                <a:spcPts val="600"/>
              </a:spcAft>
              <a:buFont typeface="Arial"/>
              <a:buChar char="•"/>
            </a:pPr>
            <a:r>
              <a:rPr lang="en-US" sz="1600" b="1" dirty="0">
                <a:solidFill>
                  <a:schemeClr val="tx2"/>
                </a:solidFill>
                <a:latin typeface="Franklin Gothic Book" panose="020B0503020102020204" pitchFamily="34" charset="0"/>
              </a:rPr>
              <a:t>Deployed directly from Azure marketplace via a fully integrated Azure Resource Manager template for increased agility</a:t>
            </a:r>
          </a:p>
          <a:p>
            <a:pPr marL="233214" indent="-180859">
              <a:spcBef>
                <a:spcPts val="900"/>
              </a:spcBef>
              <a:spcAft>
                <a:spcPts val="600"/>
              </a:spcAft>
              <a:buFont typeface="Arial"/>
              <a:buChar char="•"/>
            </a:pPr>
            <a:r>
              <a:rPr lang="en-US" sz="1600" b="1" dirty="0">
                <a:solidFill>
                  <a:schemeClr val="tx2"/>
                </a:solidFill>
                <a:latin typeface="Franklin Gothic Book" charset="0"/>
                <a:ea typeface="Franklin Gothic Book" charset="0"/>
                <a:cs typeface="Franklin Gothic Book" charset="0"/>
              </a:rPr>
              <a:t>Azure resources required include: Azure load balancer and VM Scale Set</a:t>
            </a: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3399" y="1178602"/>
            <a:ext cx="1356707" cy="2130030"/>
          </a:xfrm>
          <a:prstGeom prst="rect">
            <a:avLst/>
          </a:prstGeom>
          <a:effectLst>
            <a:outerShdw blurRad="50800" dist="50800" dir="18840000" sx="102000" sy="102000" algn="ctr" rotWithShape="0">
              <a:srgbClr val="000000">
                <a:alpha val="43137"/>
              </a:srgbClr>
            </a:outerShdw>
          </a:effectLst>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b="12591"/>
          <a:stretch/>
        </p:blipFill>
        <p:spPr>
          <a:xfrm>
            <a:off x="1118958" y="3446108"/>
            <a:ext cx="3779613" cy="2624872"/>
          </a:xfrm>
          <a:prstGeom prst="rect">
            <a:avLst/>
          </a:prstGeom>
          <a:effectLst>
            <a:outerShdw blurRad="50800" dist="50800" dir="18840000" sx="102000" sy="102000" algn="ctr" rotWithShape="0">
              <a:srgbClr val="000000">
                <a:alpha val="43137"/>
              </a:srgbClr>
            </a:outerShdw>
          </a:effectLst>
        </p:spPr>
      </p:pic>
      <p:sp>
        <p:nvSpPr>
          <p:cNvPr id="10" name="TextBox 9"/>
          <p:cNvSpPr txBox="1"/>
          <p:nvPr/>
        </p:nvSpPr>
        <p:spPr>
          <a:xfrm>
            <a:off x="445247" y="5992586"/>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7 hours</a:t>
            </a:r>
          </a:p>
          <a:p>
            <a:pPr algn="ctr"/>
            <a:r>
              <a:rPr lang="en-US" sz="1600" dirty="0">
                <a:solidFill>
                  <a:srgbClr val="C00000"/>
                </a:solidFill>
                <a:latin typeface="Arial" panose="020B0604020202020204" pitchFamily="34" charset="0"/>
                <a:cs typeface="Arial" panose="020B0604020202020204" pitchFamily="34" charset="0"/>
              </a:rPr>
              <a:t>Templated Deployment ~ 30 mins</a:t>
            </a:r>
          </a:p>
        </p:txBody>
      </p:sp>
      <p:sp>
        <p:nvSpPr>
          <p:cNvPr id="13" name="Rectangle 12"/>
          <p:cNvSpPr/>
          <p:nvPr/>
        </p:nvSpPr>
        <p:spPr>
          <a:xfrm>
            <a:off x="7894951" y="6094421"/>
            <a:ext cx="2501340" cy="646331"/>
          </a:xfrm>
          <a:prstGeom prst="rect">
            <a:avLst/>
          </a:prstGeom>
        </p:spPr>
        <p:txBody>
          <a:bodyPr wrap="square">
            <a:spAutoFit/>
          </a:bodyPr>
          <a:lstStyle/>
          <a:p>
            <a:pPr algn="ctr"/>
            <a:r>
              <a:rPr lang="en-US"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5"/>
              </a:rPr>
              <a:t>PAYG Marketplace Offering </a:t>
            </a:r>
            <a:endParaRPr lang="en-US"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806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11" name="Rounded Rectangle 10"/>
          <p:cNvSpPr/>
          <p:nvPr/>
        </p:nvSpPr>
        <p:spPr>
          <a:xfrm>
            <a:off x="269507" y="221226"/>
            <a:ext cx="11639918" cy="6400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2" name="Rectangle 11"/>
          <p:cNvSpPr/>
          <p:nvPr/>
        </p:nvSpPr>
        <p:spPr>
          <a:xfrm>
            <a:off x="265260" y="221226"/>
            <a:ext cx="3378467" cy="1357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2" name="Title 1"/>
          <p:cNvSpPr>
            <a:spLocks noGrp="1"/>
          </p:cNvSpPr>
          <p:nvPr>
            <p:ph type="ctrTitle"/>
          </p:nvPr>
        </p:nvSpPr>
        <p:spPr>
          <a:xfrm>
            <a:off x="308586" y="254349"/>
            <a:ext cx="12024702" cy="840230"/>
          </a:xfrm>
        </p:spPr>
        <p:txBody>
          <a:bodyPr/>
          <a:lstStyle/>
          <a:p>
            <a:pPr algn="l"/>
            <a:r>
              <a:rPr lang="en-US" sz="3800" dirty="0"/>
              <a:t>OpenStack Template Updates/Notes – Release 8</a:t>
            </a:r>
            <a:endParaRPr lang="en-US" sz="3800" dirty="0">
              <a:solidFill>
                <a:srgbClr val="C00000"/>
              </a:solidFill>
            </a:endParaRPr>
          </a:p>
        </p:txBody>
      </p:sp>
      <p:sp>
        <p:nvSpPr>
          <p:cNvPr id="5" name="Slide Number Placeholder 4"/>
          <p:cNvSpPr>
            <a:spLocks noGrp="1"/>
          </p:cNvSpPr>
          <p:nvPr>
            <p:ph type="sldNum" sz="quarter" idx="12"/>
          </p:nvPr>
        </p:nvSpPr>
        <p:spPr>
          <a:xfrm>
            <a:off x="1672504" y="7806898"/>
            <a:ext cx="2743200" cy="365125"/>
          </a:xfrm>
        </p:spPr>
        <p:txBody>
          <a:bodyPr/>
          <a:lstStyle/>
          <a:p>
            <a:fld id="{BDCE5DD0-B057-7149-A89D-BD8F4A044A26}" type="slidenum">
              <a:rPr lang="en-US" smtClean="0"/>
              <a:t>38</a:t>
            </a:fld>
            <a:endParaRPr lang="en-US" dirty="0"/>
          </a:p>
        </p:txBody>
      </p:sp>
      <p:sp>
        <p:nvSpPr>
          <p:cNvPr id="9" name="TextBox 8"/>
          <p:cNvSpPr txBox="1"/>
          <p:nvPr/>
        </p:nvSpPr>
        <p:spPr>
          <a:xfrm>
            <a:off x="502636" y="674464"/>
            <a:ext cx="11406789" cy="1775871"/>
          </a:xfrm>
          <a:prstGeom prst="rect">
            <a:avLst/>
          </a:prstGeom>
          <a:noFill/>
        </p:spPr>
        <p:txBody>
          <a:bodyPr wrap="square" lIns="155448" tIns="155448" rIns="155448" bIns="155448" rtlCol="0">
            <a:spAutoFit/>
          </a:bodyPr>
          <a:lstStyle/>
          <a:p>
            <a:endParaRPr lang="en-US" b="1" i="1" u="sng" dirty="0"/>
          </a:p>
          <a:p>
            <a:endParaRPr lang="en-US" sz="1700" dirty="0"/>
          </a:p>
          <a:p>
            <a:endParaRPr lang="en-US" dirty="0"/>
          </a:p>
          <a:p>
            <a:endParaRPr lang="en-US" dirty="0"/>
          </a:p>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35ADD4D-2F9B-1741-B963-CD010AA63517}"/>
              </a:ext>
            </a:extLst>
          </p:cNvPr>
          <p:cNvSpPr txBox="1"/>
          <p:nvPr/>
        </p:nvSpPr>
        <p:spPr>
          <a:xfrm>
            <a:off x="287745" y="899962"/>
            <a:ext cx="11188621" cy="1883593"/>
          </a:xfrm>
          <a:prstGeom prst="rect">
            <a:avLst/>
          </a:prstGeom>
          <a:noFill/>
        </p:spPr>
        <p:txBody>
          <a:bodyPr wrap="square" lIns="155448" tIns="155448" rIns="155448" bIns="155448" rtlCol="0">
            <a:spAutoFit/>
          </a:bodyPr>
          <a:lstStyle/>
          <a:p>
            <a:endParaRPr lang="en-US" dirty="0"/>
          </a:p>
          <a:p>
            <a:pPr marL="742950" lvl="1" indent="-285750">
              <a:buFont typeface="Arial" panose="020B0604020202020204" pitchFamily="34" charset="0"/>
              <a:buChar char="•"/>
            </a:pPr>
            <a:r>
              <a:rPr lang="en-US" sz="2000" b="1" i="1" dirty="0"/>
              <a:t>BIG-IP v13.1.0.2 Support</a:t>
            </a:r>
          </a:p>
          <a:p>
            <a:pPr lvl="1"/>
            <a:r>
              <a:rPr lang="en-US" sz="2000" dirty="0"/>
              <a:t>All supported templates now support BIG-IP v13.1.0.2</a:t>
            </a:r>
          </a:p>
          <a:p>
            <a:pPr lvl="1"/>
            <a:endParaRPr lang="en-US" sz="2000" b="1" dirty="0">
              <a:solidFill>
                <a:srgbClr val="C00000"/>
              </a:solidFill>
            </a:endParaRPr>
          </a:p>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299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11" name="Rounded Rectangle 10"/>
          <p:cNvSpPr/>
          <p:nvPr/>
        </p:nvSpPr>
        <p:spPr>
          <a:xfrm>
            <a:off x="269507" y="221226"/>
            <a:ext cx="11639918" cy="6400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2" name="Rectangle 11"/>
          <p:cNvSpPr/>
          <p:nvPr/>
        </p:nvSpPr>
        <p:spPr>
          <a:xfrm>
            <a:off x="265260" y="221226"/>
            <a:ext cx="3378467" cy="1357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2" name="Title 1"/>
          <p:cNvSpPr>
            <a:spLocks noGrp="1"/>
          </p:cNvSpPr>
          <p:nvPr>
            <p:ph type="ctrTitle"/>
          </p:nvPr>
        </p:nvSpPr>
        <p:spPr>
          <a:xfrm>
            <a:off x="308586" y="254349"/>
            <a:ext cx="12024702" cy="840230"/>
          </a:xfrm>
        </p:spPr>
        <p:txBody>
          <a:bodyPr/>
          <a:lstStyle/>
          <a:p>
            <a:pPr algn="l"/>
            <a:r>
              <a:rPr lang="en-US" sz="3800" dirty="0"/>
              <a:t>VMWare Template Updates/Notes – Release 8</a:t>
            </a:r>
            <a:endParaRPr lang="en-US" sz="3800" dirty="0">
              <a:solidFill>
                <a:srgbClr val="C00000"/>
              </a:solidFill>
            </a:endParaRPr>
          </a:p>
        </p:txBody>
      </p:sp>
      <p:sp>
        <p:nvSpPr>
          <p:cNvPr id="5" name="Slide Number Placeholder 4"/>
          <p:cNvSpPr>
            <a:spLocks noGrp="1"/>
          </p:cNvSpPr>
          <p:nvPr>
            <p:ph type="sldNum" sz="quarter" idx="12"/>
          </p:nvPr>
        </p:nvSpPr>
        <p:spPr>
          <a:xfrm>
            <a:off x="1672504" y="7806898"/>
            <a:ext cx="2743200" cy="365125"/>
          </a:xfrm>
        </p:spPr>
        <p:txBody>
          <a:bodyPr/>
          <a:lstStyle/>
          <a:p>
            <a:fld id="{BDCE5DD0-B057-7149-A89D-BD8F4A044A26}" type="slidenum">
              <a:rPr lang="en-US" smtClean="0"/>
              <a:t>39</a:t>
            </a:fld>
            <a:endParaRPr lang="en-US" dirty="0"/>
          </a:p>
        </p:txBody>
      </p:sp>
      <p:sp>
        <p:nvSpPr>
          <p:cNvPr id="7" name="12-Point Star 6">
            <a:extLst>
              <a:ext uri="{FF2B5EF4-FFF2-40B4-BE49-F238E27FC236}">
                <a16:creationId xmlns:a16="http://schemas.microsoft.com/office/drawing/2014/main" id="{A54C5373-7D2E-D94C-BD82-1F3FD522FBE4}"/>
              </a:ext>
            </a:extLst>
          </p:cNvPr>
          <p:cNvSpPr/>
          <p:nvPr/>
        </p:nvSpPr>
        <p:spPr>
          <a:xfrm>
            <a:off x="10957099" y="107038"/>
            <a:ext cx="1134852" cy="1134852"/>
          </a:xfrm>
          <a:prstGeom prst="star1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b="1" dirty="0">
                <a:solidFill>
                  <a:srgbClr val="C00000"/>
                </a:solidFill>
              </a:rPr>
              <a:t>NEW!</a:t>
            </a:r>
          </a:p>
        </p:txBody>
      </p:sp>
      <p:sp>
        <p:nvSpPr>
          <p:cNvPr id="15" name="TextBox 14">
            <a:extLst>
              <a:ext uri="{FF2B5EF4-FFF2-40B4-BE49-F238E27FC236}">
                <a16:creationId xmlns:a16="http://schemas.microsoft.com/office/drawing/2014/main" id="{E9F48E14-83F8-C04D-A70F-31EAA68E09BD}"/>
              </a:ext>
            </a:extLst>
          </p:cNvPr>
          <p:cNvSpPr txBox="1"/>
          <p:nvPr/>
        </p:nvSpPr>
        <p:spPr>
          <a:xfrm>
            <a:off x="265260" y="899962"/>
            <a:ext cx="11188621" cy="2191369"/>
          </a:xfrm>
          <a:prstGeom prst="rect">
            <a:avLst/>
          </a:prstGeom>
          <a:noFill/>
        </p:spPr>
        <p:txBody>
          <a:bodyPr wrap="square" lIns="155448" tIns="155448" rIns="155448" bIns="155448" rtlCol="0">
            <a:spAutoFit/>
          </a:bodyPr>
          <a:lstStyle/>
          <a:p>
            <a:endParaRPr lang="en-US" dirty="0"/>
          </a:p>
          <a:p>
            <a:pPr marL="742950" lvl="1" indent="-285750">
              <a:buFont typeface="Arial" panose="020B0604020202020204" pitchFamily="34" charset="0"/>
              <a:buChar char="•"/>
            </a:pPr>
            <a:r>
              <a:rPr lang="en-US" sz="2000" b="1" i="1" dirty="0"/>
              <a:t>EXPERIMENTAL Standalone 3NIC </a:t>
            </a:r>
          </a:p>
          <a:p>
            <a:pPr lvl="1"/>
            <a:r>
              <a:rPr lang="en-US" sz="2000" dirty="0"/>
              <a:t>Deploys a standalone, BYOL BIG-IP VE instance with 3 network interfaces in a VMWare environment. This template will be fully supported in future releases.</a:t>
            </a:r>
          </a:p>
          <a:p>
            <a:pPr lvl="1"/>
            <a:endParaRPr lang="en-US" sz="2000" b="1" dirty="0">
              <a:solidFill>
                <a:srgbClr val="C00000"/>
              </a:solidFill>
            </a:endParaRPr>
          </a:p>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562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11" name="Rounded Rectangle 10"/>
          <p:cNvSpPr/>
          <p:nvPr/>
        </p:nvSpPr>
        <p:spPr>
          <a:xfrm>
            <a:off x="265260" y="254349"/>
            <a:ext cx="11639918" cy="6400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dirty="0">
              <a:solidFill>
                <a:schemeClr val="tx1"/>
              </a:solidFill>
            </a:endParaRPr>
          </a:p>
        </p:txBody>
      </p:sp>
      <p:sp>
        <p:nvSpPr>
          <p:cNvPr id="12" name="Rectangle 11"/>
          <p:cNvSpPr/>
          <p:nvPr/>
        </p:nvSpPr>
        <p:spPr>
          <a:xfrm>
            <a:off x="265260" y="254349"/>
            <a:ext cx="3378467" cy="1357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2" name="Title 1"/>
          <p:cNvSpPr>
            <a:spLocks noGrp="1"/>
          </p:cNvSpPr>
          <p:nvPr>
            <p:ph type="ctrTitle"/>
          </p:nvPr>
        </p:nvSpPr>
        <p:spPr>
          <a:xfrm>
            <a:off x="308586" y="254349"/>
            <a:ext cx="12024702" cy="840230"/>
          </a:xfrm>
        </p:spPr>
        <p:txBody>
          <a:bodyPr/>
          <a:lstStyle/>
          <a:p>
            <a:pPr algn="l"/>
            <a:r>
              <a:rPr lang="en-US" sz="3800" dirty="0"/>
              <a:t>AWS Template Updates/Notes – Release 8</a:t>
            </a:r>
            <a:endParaRPr lang="en-US" sz="3800" dirty="0">
              <a:solidFill>
                <a:srgbClr val="C00000"/>
              </a:solidFill>
            </a:endParaRPr>
          </a:p>
        </p:txBody>
      </p:sp>
      <p:sp>
        <p:nvSpPr>
          <p:cNvPr id="5" name="Slide Number Placeholder 4"/>
          <p:cNvSpPr>
            <a:spLocks noGrp="1"/>
          </p:cNvSpPr>
          <p:nvPr>
            <p:ph type="sldNum" sz="quarter" idx="12"/>
          </p:nvPr>
        </p:nvSpPr>
        <p:spPr>
          <a:xfrm>
            <a:off x="1672504" y="7806898"/>
            <a:ext cx="2743200" cy="365125"/>
          </a:xfrm>
        </p:spPr>
        <p:txBody>
          <a:bodyPr/>
          <a:lstStyle/>
          <a:p>
            <a:fld id="{BDCE5DD0-B057-7149-A89D-BD8F4A044A26}" type="slidenum">
              <a:rPr lang="en-US" smtClean="0"/>
              <a:t>4</a:t>
            </a:fld>
            <a:endParaRPr lang="en-US" dirty="0"/>
          </a:p>
        </p:txBody>
      </p:sp>
      <p:sp>
        <p:nvSpPr>
          <p:cNvPr id="3" name="TextBox 2"/>
          <p:cNvSpPr txBox="1"/>
          <p:nvPr/>
        </p:nvSpPr>
        <p:spPr>
          <a:xfrm>
            <a:off x="308586" y="887954"/>
            <a:ext cx="11188621" cy="3345531"/>
          </a:xfrm>
          <a:prstGeom prst="rect">
            <a:avLst/>
          </a:prstGeom>
          <a:noFill/>
        </p:spPr>
        <p:txBody>
          <a:bodyPr wrap="square" lIns="155448" tIns="155448" rIns="155448" bIns="155448" rtlCol="0">
            <a:spAutoFit/>
          </a:bodyPr>
          <a:lstStyle/>
          <a:p>
            <a:endParaRPr lang="en-US" dirty="0"/>
          </a:p>
          <a:p>
            <a:pPr marL="742950" lvl="1" indent="-285750">
              <a:buFont typeface="Arial" panose="020B0604020202020204" pitchFamily="34" charset="0"/>
              <a:buChar char="•"/>
            </a:pPr>
            <a:r>
              <a:rPr lang="en-US" sz="2000" b="1" i="1" dirty="0"/>
              <a:t>BIG-IP v13.1.0.2 Support</a:t>
            </a:r>
          </a:p>
          <a:p>
            <a:pPr lvl="1"/>
            <a:r>
              <a:rPr lang="en-US" sz="2000" dirty="0"/>
              <a:t>All supported templates now support BIG-IP v13.1.0.2</a:t>
            </a:r>
          </a:p>
          <a:p>
            <a:pPr marL="285750" indent="-28575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i="1" dirty="0" err="1"/>
              <a:t>GovCloud</a:t>
            </a:r>
            <a:r>
              <a:rPr lang="en-US" sz="2000" b="1" i="1" dirty="0"/>
              <a:t> Template Support</a:t>
            </a:r>
          </a:p>
          <a:p>
            <a:pPr lvl="1"/>
            <a:r>
              <a:rPr lang="en-US" sz="2000" dirty="0"/>
              <a:t>All supported templates can now be used to launch BIG-IP solutions in the AWS </a:t>
            </a:r>
            <a:r>
              <a:rPr lang="en-US" sz="2000" dirty="0" err="1"/>
              <a:t>GovCloud</a:t>
            </a:r>
            <a:r>
              <a:rPr lang="en-US" sz="2000" dirty="0"/>
              <a:t>  region.</a:t>
            </a:r>
          </a:p>
          <a:p>
            <a:pPr marL="285750" indent="-285750">
              <a:buFont typeface="Arial" panose="020B0604020202020204" pitchFamily="34" charset="0"/>
              <a:buChar char="•"/>
            </a:pPr>
            <a:endParaRPr lang="en-US" b="1" dirty="0">
              <a:solidFill>
                <a:srgbClr val="C00000"/>
              </a:solidFill>
            </a:endParaRPr>
          </a:p>
          <a:p>
            <a:endParaRPr lang="en-US" sz="1700" b="1" dirty="0"/>
          </a:p>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684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E59E28D6-80F8-A14D-B3B0-CFEE526CAB44}"/>
              </a:ext>
            </a:extLst>
          </p:cNvPr>
          <p:cNvSpPr/>
          <p:nvPr/>
        </p:nvSpPr>
        <p:spPr>
          <a:xfrm>
            <a:off x="8205015" y="1060890"/>
            <a:ext cx="3428038" cy="5442460"/>
          </a:xfrm>
          <a:prstGeom prst="roundRect">
            <a:avLst/>
          </a:prstGeom>
          <a:solidFill>
            <a:schemeClr val="bg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5" name="Rounded Rectangle 14">
            <a:extLst>
              <a:ext uri="{FF2B5EF4-FFF2-40B4-BE49-F238E27FC236}">
                <a16:creationId xmlns:a16="http://schemas.microsoft.com/office/drawing/2014/main" id="{37E34C8A-B635-3649-8DB0-47A2C9ABBADA}"/>
              </a:ext>
            </a:extLst>
          </p:cNvPr>
          <p:cNvSpPr/>
          <p:nvPr/>
        </p:nvSpPr>
        <p:spPr>
          <a:xfrm>
            <a:off x="4412502" y="1060890"/>
            <a:ext cx="3428038" cy="544246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3" name="Rounded Rectangle 12">
            <a:extLst>
              <a:ext uri="{FF2B5EF4-FFF2-40B4-BE49-F238E27FC236}">
                <a16:creationId xmlns:a16="http://schemas.microsoft.com/office/drawing/2014/main" id="{F0E8C4DB-2007-8841-A429-B22BEF078538}"/>
              </a:ext>
            </a:extLst>
          </p:cNvPr>
          <p:cNvSpPr/>
          <p:nvPr/>
        </p:nvSpPr>
        <p:spPr>
          <a:xfrm>
            <a:off x="619989" y="1060890"/>
            <a:ext cx="3428038" cy="544246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Slide Number Placeholder 4"/>
          <p:cNvSpPr>
            <a:spLocks noGrp="1"/>
          </p:cNvSpPr>
          <p:nvPr>
            <p:ph type="sldNum" sz="quarter" idx="12"/>
          </p:nvPr>
        </p:nvSpPr>
        <p:spPr/>
        <p:txBody>
          <a:bodyPr/>
          <a:lstStyle/>
          <a:p>
            <a:fld id="{BDCE5DD0-B057-7149-A89D-BD8F4A044A26}" type="slidenum">
              <a:rPr lang="en-US" smtClean="0"/>
              <a:t>40</a:t>
            </a:fld>
            <a:endParaRPr lang="en-US"/>
          </a:p>
        </p:txBody>
      </p:sp>
      <p:sp>
        <p:nvSpPr>
          <p:cNvPr id="8" name="Rectangle 7"/>
          <p:cNvSpPr/>
          <p:nvPr/>
        </p:nvSpPr>
        <p:spPr>
          <a:xfrm>
            <a:off x="14373543" y="8168113"/>
            <a:ext cx="3905058" cy="400110"/>
          </a:xfrm>
          <a:prstGeom prst="rect">
            <a:avLst/>
          </a:prstGeom>
        </p:spPr>
        <p:txBody>
          <a:bodyPr wrap="square">
            <a:spAutoFit/>
          </a:bodyPr>
          <a:lstStyle/>
          <a:p>
            <a:pPr marL="457200" indent="-457200">
              <a:buFont typeface="Arial" charset="0"/>
              <a:buChar char="•"/>
            </a:pPr>
            <a:r>
              <a:rPr lang="en-US" sz="2000" b="1" dirty="0">
                <a:gradFill>
                  <a:gsLst>
                    <a:gs pos="0">
                      <a:schemeClr val="tx1"/>
                    </a:gs>
                    <a:gs pos="100000">
                      <a:schemeClr val="tx1"/>
                    </a:gs>
                  </a:gsLst>
                  <a:lin ang="5400000" scaled="1"/>
                </a:gradFill>
                <a:ea typeface="Franklin Gothic Book" charset="0"/>
                <a:cs typeface="Franklin Gothic Book" charset="0"/>
                <a:hlinkClick r:id="rId3" action="ppaction://hlinksldjump"/>
              </a:rPr>
              <a:t>1NIC Architecture</a:t>
            </a:r>
            <a:endParaRPr lang="en-US" sz="2000" b="1" dirty="0">
              <a:gradFill>
                <a:gsLst>
                  <a:gs pos="0">
                    <a:schemeClr val="tx1"/>
                  </a:gs>
                  <a:gs pos="100000">
                    <a:schemeClr val="tx1"/>
                  </a:gs>
                </a:gsLst>
                <a:lin ang="5400000" scaled="1"/>
              </a:gradFill>
              <a:ea typeface="Franklin Gothic Book" charset="0"/>
              <a:cs typeface="Franklin Gothic Book" charset="0"/>
            </a:endParaRPr>
          </a:p>
        </p:txBody>
      </p:sp>
      <p:sp>
        <p:nvSpPr>
          <p:cNvPr id="22" name="Title 1"/>
          <p:cNvSpPr txBox="1">
            <a:spLocks/>
          </p:cNvSpPr>
          <p:nvPr/>
        </p:nvSpPr>
        <p:spPr>
          <a:xfrm>
            <a:off x="244097" y="102157"/>
            <a:ext cx="12068771" cy="867930"/>
          </a:xfrm>
          <a:prstGeom prst="rect">
            <a:avLst/>
          </a:prstGeom>
        </p:spPr>
        <p:txBody>
          <a:bodyPr vert="horz" wrap="square" lIns="155448" tIns="155448" rIns="155448" bIns="155448" rtlCol="0" anchor="b" anchorCtr="0">
            <a:spAutoFit/>
          </a:bodyPr>
          <a:lstStyle>
            <a:lvl1pPr algn="ctr" defTabSz="914400" rtl="0" eaLnBrk="1" latinLnBrk="0" hangingPunct="1">
              <a:lnSpc>
                <a:spcPct val="90000"/>
              </a:lnSpc>
              <a:spcBef>
                <a:spcPct val="0"/>
              </a:spcBef>
              <a:buNone/>
              <a:defRPr lang="en-US" sz="6000" b="1" kern="1200">
                <a:gradFill>
                  <a:gsLst>
                    <a:gs pos="0">
                      <a:schemeClr val="tx2"/>
                    </a:gs>
                    <a:gs pos="100000">
                      <a:schemeClr val="tx2"/>
                    </a:gs>
                  </a:gsLst>
                  <a:lin ang="5400000" scaled="1"/>
                </a:gradFill>
                <a:latin typeface="+mj-lt"/>
                <a:ea typeface="+mj-ea"/>
                <a:cs typeface="Arial" panose="020B0604020202020204" pitchFamily="34" charset="0"/>
              </a:defRPr>
            </a:lvl1pPr>
          </a:lstStyle>
          <a:p>
            <a:pPr algn="l"/>
            <a:r>
              <a:rPr lang="en-US" sz="4000" dirty="0">
                <a:solidFill>
                  <a:srgbClr val="C00000"/>
                </a:solidFill>
              </a:rPr>
              <a:t>Supported</a:t>
            </a:r>
            <a:r>
              <a:rPr lang="en-US" sz="4000" dirty="0"/>
              <a:t> Private Cloud Solution Templates</a:t>
            </a:r>
            <a:endParaRPr lang="en-US" sz="4000" i="1" dirty="0"/>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21644" y="1271602"/>
            <a:ext cx="2250646" cy="652688"/>
          </a:xfrm>
          <a:prstGeom prst="rect">
            <a:avLst/>
          </a:prstGeom>
        </p:spPr>
      </p:pic>
      <p:pic>
        <p:nvPicPr>
          <p:cNvPr id="3" name="Picture 2">
            <a:extLst>
              <a:ext uri="{FF2B5EF4-FFF2-40B4-BE49-F238E27FC236}">
                <a16:creationId xmlns:a16="http://schemas.microsoft.com/office/drawing/2014/main" id="{0FE8CFA5-D8C1-A641-821E-3BEBE151A3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79398" y="1331432"/>
            <a:ext cx="2894247" cy="478747"/>
          </a:xfrm>
          <a:prstGeom prst="rect">
            <a:avLst/>
          </a:prstGeom>
        </p:spPr>
      </p:pic>
      <p:pic>
        <p:nvPicPr>
          <p:cNvPr id="4" name="Picture 3">
            <a:extLst>
              <a:ext uri="{FF2B5EF4-FFF2-40B4-BE49-F238E27FC236}">
                <a16:creationId xmlns:a16="http://schemas.microsoft.com/office/drawing/2014/main" id="{D3E6F6E8-ABC6-F349-A885-7626C414A3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44514" y="1385713"/>
            <a:ext cx="2620163" cy="424466"/>
          </a:xfrm>
          <a:prstGeom prst="rect">
            <a:avLst/>
          </a:prstGeom>
        </p:spPr>
      </p:pic>
      <p:sp>
        <p:nvSpPr>
          <p:cNvPr id="14" name="TextBox 13">
            <a:extLst>
              <a:ext uri="{FF2B5EF4-FFF2-40B4-BE49-F238E27FC236}">
                <a16:creationId xmlns:a16="http://schemas.microsoft.com/office/drawing/2014/main" id="{9463ED6B-2CAE-D44D-81C2-E857659798C7}"/>
              </a:ext>
            </a:extLst>
          </p:cNvPr>
          <p:cNvSpPr txBox="1"/>
          <p:nvPr/>
        </p:nvSpPr>
        <p:spPr>
          <a:xfrm>
            <a:off x="810017" y="2015093"/>
            <a:ext cx="3076008" cy="1714315"/>
          </a:xfrm>
          <a:prstGeom prst="rect">
            <a:avLst/>
          </a:prstGeom>
          <a:noFill/>
        </p:spPr>
        <p:txBody>
          <a:bodyPr wrap="square" lIns="155448" tIns="155448" rIns="155448" bIns="155448" rtlCol="0">
            <a:spAutoFit/>
          </a:bodyPr>
          <a:lstStyle/>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1NIC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HA Pair (A/S 2NIC)</a:t>
            </a:r>
          </a:p>
        </p:txBody>
      </p:sp>
      <p:sp>
        <p:nvSpPr>
          <p:cNvPr id="16" name="TextBox 15">
            <a:extLst>
              <a:ext uri="{FF2B5EF4-FFF2-40B4-BE49-F238E27FC236}">
                <a16:creationId xmlns:a16="http://schemas.microsoft.com/office/drawing/2014/main" id="{374A8A25-DF89-8C4C-8F65-125DA922F6DD}"/>
              </a:ext>
            </a:extLst>
          </p:cNvPr>
          <p:cNvSpPr txBox="1"/>
          <p:nvPr/>
        </p:nvSpPr>
        <p:spPr>
          <a:xfrm>
            <a:off x="4588517" y="2015093"/>
            <a:ext cx="3076008" cy="606320"/>
          </a:xfrm>
          <a:prstGeom prst="rect">
            <a:avLst/>
          </a:prstGeom>
          <a:noFill/>
        </p:spPr>
        <p:txBody>
          <a:bodyPr wrap="square" lIns="155448" tIns="155448" rIns="155448" bIns="155448" rtlCol="0">
            <a:spAutoFit/>
          </a:bodyPr>
          <a:lstStyle/>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1NIC Architecture</a:t>
            </a:r>
          </a:p>
        </p:txBody>
      </p:sp>
    </p:spTree>
    <p:extLst>
      <p:ext uri="{BB962C8B-B14F-4D97-AF65-F5344CB8AC3E}">
        <p14:creationId xmlns:p14="http://schemas.microsoft.com/office/powerpoint/2010/main" val="2300014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41</a:t>
            </a:fld>
            <a:endParaRPr lang="en-US"/>
          </a:p>
        </p:txBody>
      </p:sp>
      <p:sp>
        <p:nvSpPr>
          <p:cNvPr id="6" name="Rectangle 5"/>
          <p:cNvSpPr/>
          <p:nvPr/>
        </p:nvSpPr>
        <p:spPr>
          <a:xfrm>
            <a:off x="6099242" y="1"/>
            <a:ext cx="6092758" cy="6857999"/>
          </a:xfrm>
          <a:prstGeom prst="rect">
            <a:avLst/>
          </a:prstGeom>
          <a:solidFill>
            <a:srgbClr val="FF6A6C">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7073"/>
            <a:ext cx="12192000" cy="1016656"/>
          </a:xfrm>
          <a:prstGeom prst="rect">
            <a:avLst/>
          </a:prstGeom>
          <a:solidFill>
            <a:srgbClr val="FF6A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0" y="-104197"/>
            <a:ext cx="9947307"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pPr algn="l"/>
            <a:r>
              <a:rPr lang="en-US" sz="3200" dirty="0">
                <a:solidFill>
                  <a:schemeClr val="bg1"/>
                </a:solidFill>
                <a:latin typeface="Arial" charset="0"/>
                <a:ea typeface="Arial" charset="0"/>
                <a:cs typeface="Arial" charset="0"/>
              </a:rPr>
              <a:t>1-NIC BIG-IP VE Deployment </a:t>
            </a:r>
            <a:r>
              <a:rPr lang="en-US" sz="3200">
                <a:solidFill>
                  <a:schemeClr val="bg1"/>
                </a:solidFill>
                <a:latin typeface="Arial" charset="0"/>
                <a:ea typeface="Arial" charset="0"/>
                <a:cs typeface="Arial" charset="0"/>
              </a:rPr>
              <a:t>in OpenStack</a:t>
            </a:r>
            <a:endParaRPr lang="en-US" sz="3200" dirty="0">
              <a:solidFill>
                <a:schemeClr val="bg1"/>
              </a:solidFill>
              <a:latin typeface="Arial" charset="0"/>
              <a:ea typeface="Arial" charset="0"/>
              <a:cs typeface="Arial" charset="0"/>
            </a:endParaRPr>
          </a:p>
        </p:txBody>
      </p:sp>
      <p:sp>
        <p:nvSpPr>
          <p:cNvPr id="9" name="TextBox 8"/>
          <p:cNvSpPr txBox="1"/>
          <p:nvPr/>
        </p:nvSpPr>
        <p:spPr>
          <a:xfrm>
            <a:off x="6342766" y="1123112"/>
            <a:ext cx="5702590" cy="3001847"/>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pre-existing OpenStack Private Cloud, where traffic automatically flows via the VE to the application servers. The BIG-IP instance operates with 1 network interface, processing both management and data plane traffic from the internet. This is the set-up most cloud native developers are accustom to and is best for single tenant or ‘per app’ services. </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Only BYOL templates available</a:t>
            </a:r>
          </a:p>
          <a:p>
            <a:pPr>
              <a:spcBef>
                <a:spcPts val="1600"/>
              </a:spcBef>
              <a:buClr>
                <a:schemeClr val="tx2"/>
              </a:buClr>
              <a:tabLst>
                <a:tab pos="7080250" algn="l"/>
              </a:tabLst>
            </a:pPr>
            <a:r>
              <a:rPr lang="en-US" b="1" dirty="0">
                <a:solidFill>
                  <a:schemeClr val="tx2"/>
                </a:solidFill>
                <a:latin typeface="Franklin Gothic Book" charset="0"/>
                <a:ea typeface="Franklin Gothic Book" charset="0"/>
                <a:cs typeface="Franklin Gothic Book" charset="0"/>
              </a:rPr>
              <a:t>Pre-requisites to this template can be found </a:t>
            </a:r>
            <a:r>
              <a:rPr lang="en-US" b="1" dirty="0">
                <a:solidFill>
                  <a:schemeClr val="tx2"/>
                </a:solidFill>
                <a:latin typeface="Franklin Gothic Book" charset="0"/>
                <a:ea typeface="Franklin Gothic Book" charset="0"/>
                <a:cs typeface="Franklin Gothic Book" charset="0"/>
                <a:hlinkClick r:id="rId2"/>
              </a:rPr>
              <a:t>here</a:t>
            </a:r>
            <a:endParaRPr lang="en-US" b="1" dirty="0">
              <a:solidFill>
                <a:schemeClr val="tx2"/>
              </a:solidFill>
              <a:latin typeface="Franklin Gothic Book" charset="0"/>
              <a:ea typeface="Franklin Gothic Book" charset="0"/>
              <a:cs typeface="Franklin Gothic Book" charset="0"/>
            </a:endParaRPr>
          </a:p>
        </p:txBody>
      </p:sp>
      <p:sp>
        <p:nvSpPr>
          <p:cNvPr id="10" name="TextBox 9"/>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grpSp>
        <p:nvGrpSpPr>
          <p:cNvPr id="11" name="Group 10"/>
          <p:cNvGrpSpPr/>
          <p:nvPr/>
        </p:nvGrpSpPr>
        <p:grpSpPr>
          <a:xfrm>
            <a:off x="453214" y="2164300"/>
            <a:ext cx="5499384" cy="2895396"/>
            <a:chOff x="432134" y="2501083"/>
            <a:chExt cx="5499384" cy="2895396"/>
          </a:xfrm>
        </p:grpSpPr>
        <p:pic>
          <p:nvPicPr>
            <p:cNvPr id="12" name="Picture 1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994484" y="2501083"/>
              <a:ext cx="1937034" cy="289539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2134" y="2501083"/>
              <a:ext cx="3562350" cy="2695575"/>
            </a:xfrm>
            <a:prstGeom prst="rect">
              <a:avLst/>
            </a:prstGeom>
          </p:spPr>
        </p:pic>
      </p:grpSp>
      <p:sp>
        <p:nvSpPr>
          <p:cNvPr id="2" name="Rounded Rectangle 1"/>
          <p:cNvSpPr/>
          <p:nvPr/>
        </p:nvSpPr>
        <p:spPr>
          <a:xfrm>
            <a:off x="1278467" y="2166973"/>
            <a:ext cx="1806973" cy="229094"/>
          </a:xfrm>
          <a:prstGeom prst="round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OpenStack Private Cloud</a:t>
            </a:r>
          </a:p>
        </p:txBody>
      </p:sp>
      <p:sp>
        <p:nvSpPr>
          <p:cNvPr id="3" name="Rectangle 2"/>
          <p:cNvSpPr/>
          <p:nvPr/>
        </p:nvSpPr>
        <p:spPr>
          <a:xfrm>
            <a:off x="100121" y="561948"/>
            <a:ext cx="9518011" cy="369332"/>
          </a:xfrm>
          <a:prstGeom prst="rect">
            <a:avLst/>
          </a:prstGeom>
        </p:spPr>
        <p:txBody>
          <a:bodyPr wrap="square">
            <a:spAutoFit/>
          </a:bodyPr>
          <a:lstStyle/>
          <a:p>
            <a:r>
              <a:rPr lang="en-US" b="1" dirty="0">
                <a:solidFill>
                  <a:schemeClr val="bg1"/>
                </a:solidFill>
                <a:latin typeface="Arial" charset="0"/>
                <a:ea typeface="Arial" charset="0"/>
                <a:cs typeface="Arial" charset="0"/>
              </a:rPr>
              <a:t>For deploying single, standalone BIG-IP device(s) with one network interface</a:t>
            </a:r>
          </a:p>
        </p:txBody>
      </p:sp>
      <p:sp>
        <p:nvSpPr>
          <p:cNvPr id="14" name="TextBox 13"/>
          <p:cNvSpPr txBox="1"/>
          <p:nvPr/>
        </p:nvSpPr>
        <p:spPr>
          <a:xfrm>
            <a:off x="8072817" y="5992172"/>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5"/>
              </a:rPr>
              <a:t>Link </a:t>
            </a:r>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6"/>
              </a:rPr>
              <a:t>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11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42</a:t>
            </a:fld>
            <a:endParaRPr lang="en-US"/>
          </a:p>
        </p:txBody>
      </p:sp>
      <p:sp>
        <p:nvSpPr>
          <p:cNvPr id="6" name="Rectangle 5"/>
          <p:cNvSpPr/>
          <p:nvPr/>
        </p:nvSpPr>
        <p:spPr>
          <a:xfrm>
            <a:off x="6099242" y="1"/>
            <a:ext cx="6092758" cy="6857999"/>
          </a:xfrm>
          <a:prstGeom prst="rect">
            <a:avLst/>
          </a:prstGeom>
          <a:solidFill>
            <a:srgbClr val="FF6A6C">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7073"/>
            <a:ext cx="12192000" cy="1016656"/>
          </a:xfrm>
          <a:prstGeom prst="rect">
            <a:avLst/>
          </a:prstGeom>
          <a:solidFill>
            <a:srgbClr val="FF6A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0" y="-104197"/>
            <a:ext cx="9947307"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pPr algn="l"/>
            <a:r>
              <a:rPr lang="en-US" sz="3200" dirty="0">
                <a:solidFill>
                  <a:schemeClr val="bg1"/>
                </a:solidFill>
                <a:latin typeface="Arial" charset="0"/>
                <a:ea typeface="Arial" charset="0"/>
                <a:cs typeface="Arial" charset="0"/>
              </a:rPr>
              <a:t>2-NIC BIG-IP VE Deployment in OpenStack</a:t>
            </a:r>
          </a:p>
        </p:txBody>
      </p:sp>
      <p:sp>
        <p:nvSpPr>
          <p:cNvPr id="9" name="TextBox 8"/>
          <p:cNvSpPr txBox="1"/>
          <p:nvPr/>
        </p:nvSpPr>
        <p:spPr>
          <a:xfrm>
            <a:off x="6292705" y="1106707"/>
            <a:ext cx="5702590" cy="2755626"/>
          </a:xfrm>
          <a:prstGeom prst="rect">
            <a:avLst/>
          </a:prstGeom>
          <a:noFill/>
        </p:spPr>
        <p:txBody>
          <a:bodyPr wrap="square" lIns="155448" tIns="155448" rIns="155448" bIns="155448" rtlCol="0">
            <a:spAutoFit/>
          </a:bodyPr>
          <a:lstStyle/>
          <a:p>
            <a:pPr marL="0" lvl="1"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pre-existing OpenStack Private Cloud, where traffic automatically flows via the VE to the application servers. The BIG-IP instance operates with 2 network interfaces, one for management &amp; data-plane traffic from the internet and another connected into the Neutron network where traffic is processed by pool members</a:t>
            </a:r>
          </a:p>
          <a:p>
            <a:pPr marL="285750" lvl="1" indent="-285750" algn="just">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Only BYOL templates available</a:t>
            </a:r>
          </a:p>
          <a:p>
            <a:pPr marL="0" lvl="1" algn="just">
              <a:spcBef>
                <a:spcPts val="1600"/>
              </a:spcBef>
              <a:buClr>
                <a:schemeClr val="tx2"/>
              </a:buClr>
              <a:tabLst>
                <a:tab pos="7080250" algn="l"/>
              </a:tabLst>
            </a:pPr>
            <a:r>
              <a:rPr lang="en-US" b="1" dirty="0">
                <a:solidFill>
                  <a:schemeClr val="tx2"/>
                </a:solidFill>
                <a:latin typeface="Franklin Gothic Book" charset="0"/>
                <a:ea typeface="Franklin Gothic Book" charset="0"/>
                <a:cs typeface="Franklin Gothic Book" charset="0"/>
              </a:rPr>
              <a:t>Pre-requisites to this template can be found </a:t>
            </a:r>
            <a:r>
              <a:rPr lang="en-US" b="1" dirty="0">
                <a:solidFill>
                  <a:schemeClr val="tx2"/>
                </a:solidFill>
                <a:latin typeface="Franklin Gothic Book" charset="0"/>
                <a:ea typeface="Franklin Gothic Book" charset="0"/>
                <a:cs typeface="Franklin Gothic Book" charset="0"/>
                <a:hlinkClick r:id="rId2"/>
              </a:rPr>
              <a:t>here</a:t>
            </a:r>
            <a:r>
              <a:rPr lang="en-US" b="1" dirty="0">
                <a:solidFill>
                  <a:schemeClr val="tx2"/>
                </a:solidFill>
                <a:latin typeface="Franklin Gothic Book" charset="0"/>
                <a:ea typeface="Franklin Gothic Book" charset="0"/>
                <a:cs typeface="Franklin Gothic Book" charset="0"/>
              </a:rPr>
              <a:t> </a:t>
            </a:r>
          </a:p>
        </p:txBody>
      </p:sp>
      <p:sp>
        <p:nvSpPr>
          <p:cNvPr id="10" name="TextBox 9"/>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sp>
        <p:nvSpPr>
          <p:cNvPr id="2" name="Rectangle 1"/>
          <p:cNvSpPr/>
          <p:nvPr/>
        </p:nvSpPr>
        <p:spPr>
          <a:xfrm>
            <a:off x="59269" y="530613"/>
            <a:ext cx="11502627" cy="369332"/>
          </a:xfrm>
          <a:prstGeom prst="rect">
            <a:avLst/>
          </a:prstGeom>
        </p:spPr>
        <p:txBody>
          <a:bodyPr wrap="square">
            <a:spAutoFit/>
          </a:bodyPr>
          <a:lstStyle/>
          <a:p>
            <a:r>
              <a:rPr lang="en-US" b="1" dirty="0">
                <a:solidFill>
                  <a:schemeClr val="bg1"/>
                </a:solidFill>
                <a:latin typeface="Arial" charset="0"/>
                <a:ea typeface="Arial" charset="0"/>
                <a:cs typeface="Arial" charset="0"/>
              </a:rPr>
              <a:t>For deploying single, standalone BIG-IP device(s) with two network interfaces</a:t>
            </a:r>
          </a:p>
        </p:txBody>
      </p:sp>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2603" y="1097718"/>
            <a:ext cx="3905674" cy="4962127"/>
          </a:xfrm>
          <a:prstGeom prst="rect">
            <a:avLst/>
          </a:prstGeom>
        </p:spPr>
      </p:pic>
      <p:sp>
        <p:nvSpPr>
          <p:cNvPr id="14" name="Rounded Rectangle 13"/>
          <p:cNvSpPr/>
          <p:nvPr/>
        </p:nvSpPr>
        <p:spPr>
          <a:xfrm>
            <a:off x="2146135" y="5830751"/>
            <a:ext cx="2019465" cy="229094"/>
          </a:xfrm>
          <a:prstGeom prst="round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OpenStack Private Cloud</a:t>
            </a:r>
          </a:p>
        </p:txBody>
      </p:sp>
      <p:sp>
        <p:nvSpPr>
          <p:cNvPr id="16" name="TextBox 15"/>
          <p:cNvSpPr txBox="1"/>
          <p:nvPr/>
        </p:nvSpPr>
        <p:spPr>
          <a:xfrm>
            <a:off x="8072817" y="5992172"/>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4"/>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3630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43</a:t>
            </a:fld>
            <a:endParaRPr lang="en-US"/>
          </a:p>
        </p:txBody>
      </p:sp>
      <p:sp>
        <p:nvSpPr>
          <p:cNvPr id="6" name="Rectangle 5"/>
          <p:cNvSpPr/>
          <p:nvPr/>
        </p:nvSpPr>
        <p:spPr>
          <a:xfrm>
            <a:off x="6099242" y="1"/>
            <a:ext cx="6092758" cy="6857999"/>
          </a:xfrm>
          <a:prstGeom prst="rect">
            <a:avLst/>
          </a:prstGeom>
          <a:solidFill>
            <a:srgbClr val="FF6A6C">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7073"/>
            <a:ext cx="12192000" cy="1016656"/>
          </a:xfrm>
          <a:prstGeom prst="rect">
            <a:avLst/>
          </a:prstGeom>
          <a:solidFill>
            <a:srgbClr val="FF6A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0" y="-115145"/>
            <a:ext cx="9947307"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pPr algn="l"/>
            <a:r>
              <a:rPr lang="en-US" sz="3200" dirty="0">
                <a:solidFill>
                  <a:schemeClr val="bg1"/>
                </a:solidFill>
                <a:latin typeface="Arial" charset="0"/>
                <a:ea typeface="Arial" charset="0"/>
                <a:cs typeface="Arial" charset="0"/>
              </a:rPr>
              <a:t>Multi-NIC BIG-IP VE Deployment </a:t>
            </a:r>
            <a:r>
              <a:rPr lang="en-US" sz="3200">
                <a:solidFill>
                  <a:schemeClr val="bg1"/>
                </a:solidFill>
                <a:latin typeface="Arial" charset="0"/>
                <a:ea typeface="Arial" charset="0"/>
                <a:cs typeface="Arial" charset="0"/>
              </a:rPr>
              <a:t>in OpenStack</a:t>
            </a:r>
            <a:endParaRPr lang="en-US" sz="3200" dirty="0">
              <a:solidFill>
                <a:schemeClr val="bg1"/>
              </a:solidFill>
              <a:latin typeface="Arial" charset="0"/>
              <a:ea typeface="Arial" charset="0"/>
              <a:cs typeface="Arial" charset="0"/>
            </a:endParaRPr>
          </a:p>
        </p:txBody>
      </p:sp>
      <p:sp>
        <p:nvSpPr>
          <p:cNvPr id="9" name="TextBox 8"/>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sp>
        <p:nvSpPr>
          <p:cNvPr id="10" name="TextBox 9"/>
          <p:cNvSpPr txBox="1"/>
          <p:nvPr/>
        </p:nvSpPr>
        <p:spPr>
          <a:xfrm>
            <a:off x="101578" y="542741"/>
            <a:ext cx="9495100"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single, standalone BIG-IP device(s) with 3+  network interfaces</a:t>
            </a:r>
          </a:p>
        </p:txBody>
      </p:sp>
      <p:sp>
        <p:nvSpPr>
          <p:cNvPr id="21" name="TextBox 20"/>
          <p:cNvSpPr txBox="1"/>
          <p:nvPr/>
        </p:nvSpPr>
        <p:spPr>
          <a:xfrm>
            <a:off x="6292001" y="1083535"/>
            <a:ext cx="5700755" cy="3884140"/>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new or existing virtual network, where traffic automatically flows via the VE to the application servers. The BIG-IP VE instance is launched with 3 network interfaces but the template has the capability to add additional interfaces (up to a total of 8). This template is useful when the VE is acting as a traffic controller requiring more than 3 interfaces.</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Multi-NIC configurations are necessary when deploying multiple applications on different IP addresses, or multi-tenant configurations.</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sz="1600" dirty="0">
                <a:solidFill>
                  <a:schemeClr val="tx2"/>
                </a:solidFill>
                <a:latin typeface="Franklin Gothic Book" charset="0"/>
                <a:ea typeface="Franklin Gothic Book" charset="0"/>
                <a:cs typeface="Franklin Gothic Book" charset="0"/>
              </a:rPr>
              <a:t>Pre-requisites to this template can be found </a:t>
            </a:r>
            <a:r>
              <a:rPr lang="en-US" sz="1600" dirty="0">
                <a:solidFill>
                  <a:schemeClr val="tx2"/>
                </a:solidFill>
                <a:latin typeface="Franklin Gothic Book" charset="0"/>
                <a:ea typeface="Franklin Gothic Book" charset="0"/>
                <a:cs typeface="Franklin Gothic Book" charset="0"/>
                <a:hlinkClick r:id="rId2"/>
              </a:rPr>
              <a:t>here</a:t>
            </a:r>
            <a:endParaRPr lang="en-US" sz="1600" dirty="0">
              <a:solidFill>
                <a:schemeClr val="tx2"/>
              </a:solidFill>
              <a:latin typeface="Franklin Gothic Book" charset="0"/>
              <a:ea typeface="Franklin Gothic Book" charset="0"/>
              <a:cs typeface="Franklin Gothic Book" charset="0"/>
            </a:endParaRPr>
          </a:p>
        </p:txBody>
      </p:sp>
      <p:sp>
        <p:nvSpPr>
          <p:cNvPr id="23" name="TextBox 22"/>
          <p:cNvSpPr txBox="1"/>
          <p:nvPr/>
        </p:nvSpPr>
        <p:spPr>
          <a:xfrm>
            <a:off x="8072817" y="5992172"/>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grpSp>
        <p:nvGrpSpPr>
          <p:cNvPr id="3" name="Group 2"/>
          <p:cNvGrpSpPr/>
          <p:nvPr/>
        </p:nvGrpSpPr>
        <p:grpSpPr>
          <a:xfrm>
            <a:off x="817051" y="1107220"/>
            <a:ext cx="4575432" cy="4909405"/>
            <a:chOff x="817051" y="1107220"/>
            <a:chExt cx="4575432" cy="4909405"/>
          </a:xfrm>
        </p:grpSpPr>
        <p:pic>
          <p:nvPicPr>
            <p:cNvPr id="18" name="Picture 17"/>
            <p:cNvPicPr>
              <a:picLocks noChangeAspect="1"/>
            </p:cNvPicPr>
            <p:nvPr/>
          </p:nvPicPr>
          <p:blipFill>
            <a:blip r:embed="rId4"/>
            <a:stretch>
              <a:fillRect/>
            </a:stretch>
          </p:blipFill>
          <p:spPr>
            <a:xfrm>
              <a:off x="817051" y="1107220"/>
              <a:ext cx="4575432" cy="4909405"/>
            </a:xfrm>
            <a:prstGeom prst="rect">
              <a:avLst/>
            </a:prstGeom>
          </p:spPr>
        </p:pic>
        <p:sp>
          <p:nvSpPr>
            <p:cNvPr id="19" name="Rounded Rectangle 18"/>
            <p:cNvSpPr/>
            <p:nvPr/>
          </p:nvSpPr>
          <p:spPr>
            <a:xfrm>
              <a:off x="2225381" y="5787531"/>
              <a:ext cx="2019465" cy="229094"/>
            </a:xfrm>
            <a:prstGeom prst="round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OpenStack Private Cloud</a:t>
              </a:r>
            </a:p>
          </p:txBody>
        </p:sp>
      </p:grpSp>
    </p:spTree>
    <p:extLst>
      <p:ext uri="{BB962C8B-B14F-4D97-AF65-F5344CB8AC3E}">
        <p14:creationId xmlns:p14="http://schemas.microsoft.com/office/powerpoint/2010/main" val="726935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44</a:t>
            </a:fld>
            <a:endParaRPr lang="en-US"/>
          </a:p>
        </p:txBody>
      </p:sp>
      <p:sp>
        <p:nvSpPr>
          <p:cNvPr id="6" name="Rectangle 5"/>
          <p:cNvSpPr/>
          <p:nvPr/>
        </p:nvSpPr>
        <p:spPr>
          <a:xfrm>
            <a:off x="6099242" y="1"/>
            <a:ext cx="6092758" cy="6857999"/>
          </a:xfrm>
          <a:prstGeom prst="rect">
            <a:avLst/>
          </a:prstGeom>
          <a:solidFill>
            <a:srgbClr val="FF6A6C">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7073"/>
            <a:ext cx="12192000" cy="1016656"/>
          </a:xfrm>
          <a:prstGeom prst="rect">
            <a:avLst/>
          </a:prstGeom>
          <a:solidFill>
            <a:srgbClr val="FF6A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0" y="-78797"/>
            <a:ext cx="9947307"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pPr algn="l"/>
            <a:r>
              <a:rPr lang="en-US" sz="3200" dirty="0">
                <a:solidFill>
                  <a:schemeClr val="bg1"/>
                </a:solidFill>
                <a:latin typeface="Arial" charset="0"/>
                <a:ea typeface="Arial" charset="0"/>
                <a:cs typeface="Arial" charset="0"/>
              </a:rPr>
              <a:t>HA Pair Deployment in OpenStack</a:t>
            </a:r>
          </a:p>
        </p:txBody>
      </p:sp>
      <p:sp>
        <p:nvSpPr>
          <p:cNvPr id="9" name="TextBox 8"/>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8+ hours</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sp>
        <p:nvSpPr>
          <p:cNvPr id="10" name="TextBox 9"/>
          <p:cNvSpPr txBox="1"/>
          <p:nvPr/>
        </p:nvSpPr>
        <p:spPr>
          <a:xfrm>
            <a:off x="49982" y="540624"/>
            <a:ext cx="10776027"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2 BIG-IP VE’s in an active/standby configuration for increased availability</a:t>
            </a:r>
          </a:p>
        </p:txBody>
      </p:sp>
      <p:grpSp>
        <p:nvGrpSpPr>
          <p:cNvPr id="22" name="Group 21"/>
          <p:cNvGrpSpPr/>
          <p:nvPr/>
        </p:nvGrpSpPr>
        <p:grpSpPr>
          <a:xfrm>
            <a:off x="985623" y="1756104"/>
            <a:ext cx="4127996" cy="3595702"/>
            <a:chOff x="1036671" y="2188165"/>
            <a:chExt cx="4127996" cy="3595702"/>
          </a:xfrm>
        </p:grpSpPr>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36671" y="2188165"/>
              <a:ext cx="4127996" cy="3595702"/>
            </a:xfrm>
            <a:prstGeom prst="rect">
              <a:avLst/>
            </a:prstGeom>
          </p:spPr>
        </p:pic>
        <p:sp>
          <p:nvSpPr>
            <p:cNvPr id="12" name="Rounded Rectangle 11"/>
            <p:cNvSpPr/>
            <p:nvPr/>
          </p:nvSpPr>
          <p:spPr>
            <a:xfrm>
              <a:off x="2090936" y="2188165"/>
              <a:ext cx="2040797" cy="267168"/>
            </a:xfrm>
            <a:prstGeom prst="roundRect">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000" dirty="0"/>
                <a:t>OpenStack Private Cloud</a:t>
              </a:r>
            </a:p>
          </p:txBody>
        </p:sp>
        <p:sp>
          <p:nvSpPr>
            <p:cNvPr id="2" name="Rectangle 1"/>
            <p:cNvSpPr/>
            <p:nvPr/>
          </p:nvSpPr>
          <p:spPr>
            <a:xfrm>
              <a:off x="1439334" y="2469534"/>
              <a:ext cx="3352800" cy="278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3" name="Rectangle 12"/>
            <p:cNvSpPr/>
            <p:nvPr/>
          </p:nvSpPr>
          <p:spPr>
            <a:xfrm>
              <a:off x="1473200" y="3611873"/>
              <a:ext cx="3352800" cy="2787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4" name="Rectangle 13"/>
            <p:cNvSpPr/>
            <p:nvPr/>
          </p:nvSpPr>
          <p:spPr>
            <a:xfrm rot="5400000">
              <a:off x="795356" y="2935501"/>
              <a:ext cx="1287955" cy="489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5" name="Rectangle 14"/>
            <p:cNvSpPr/>
            <p:nvPr/>
          </p:nvSpPr>
          <p:spPr>
            <a:xfrm rot="5400000">
              <a:off x="4077154" y="3075192"/>
              <a:ext cx="1326130" cy="171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cxnSp>
          <p:nvCxnSpPr>
            <p:cNvPr id="4" name="Straight Connector 3"/>
            <p:cNvCxnSpPr/>
            <p:nvPr/>
          </p:nvCxnSpPr>
          <p:spPr>
            <a:xfrm flipV="1">
              <a:off x="2930679" y="3641200"/>
              <a:ext cx="0" cy="26125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6292001" y="1083535"/>
            <a:ext cx="5700755" cy="3786678"/>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Launches and configures two BIG-IP VE’s in a single availability zone in an Active-standby arrangement for high availability, such that should one BIG-IP fail, traffic is automatically re-directed to the unaffected device until the issue is resolved.</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The BIG-IP instance operates with 2 network interfaces:</a:t>
            </a:r>
          </a:p>
          <a:p>
            <a:pPr marL="742950" lvl="1" indent="-285750">
              <a:spcBef>
                <a:spcPts val="1000"/>
              </a:spcBef>
              <a:buClr>
                <a:schemeClr val="tx2"/>
              </a:buClr>
              <a:buFont typeface="Wingdings" charset="2"/>
              <a:buChar char="Ø"/>
              <a:tabLst>
                <a:tab pos="7080250" algn="l"/>
              </a:tabLst>
            </a:pPr>
            <a:r>
              <a:rPr lang="en-US" sz="1500" dirty="0">
                <a:solidFill>
                  <a:schemeClr val="tx2"/>
                </a:solidFill>
                <a:latin typeface="Franklin Gothic Book" charset="0"/>
                <a:ea typeface="Franklin Gothic Book" charset="0"/>
                <a:cs typeface="Franklin Gothic Book" charset="0"/>
              </a:rPr>
              <a:t>One for management &amp; data-plane traffic from the internet</a:t>
            </a:r>
          </a:p>
          <a:p>
            <a:pPr marL="742950" lvl="1" indent="-285750">
              <a:spcBef>
                <a:spcPts val="1000"/>
              </a:spcBef>
              <a:buClr>
                <a:schemeClr val="tx2"/>
              </a:buClr>
              <a:buFont typeface="Wingdings" charset="2"/>
              <a:buChar char="Ø"/>
              <a:tabLst>
                <a:tab pos="7080250" algn="l"/>
              </a:tabLst>
            </a:pPr>
            <a:r>
              <a:rPr lang="en-US" sz="1500" dirty="0">
                <a:solidFill>
                  <a:schemeClr val="tx2"/>
                </a:solidFill>
                <a:latin typeface="Franklin Gothic Book" charset="0"/>
                <a:ea typeface="Franklin Gothic Book" charset="0"/>
                <a:cs typeface="Franklin Gothic Book" charset="0"/>
              </a:rPr>
              <a:t>Another connected into the Neutron networks where traffic is processed by pool members.</a:t>
            </a:r>
          </a:p>
          <a:p>
            <a:pPr marL="742950" lvl="1" indent="-285750">
              <a:spcBef>
                <a:spcPts val="1000"/>
              </a:spcBef>
              <a:buClr>
                <a:schemeClr val="tx2"/>
              </a:buClr>
              <a:buFont typeface="Wingdings" charset="2"/>
              <a:buChar char="Ø"/>
              <a:tabLst>
                <a:tab pos="7080250" algn="l"/>
              </a:tabLst>
            </a:pPr>
            <a:r>
              <a:rPr lang="en-US" sz="1600" dirty="0">
                <a:solidFill>
                  <a:schemeClr val="tx2"/>
                </a:solidFill>
                <a:latin typeface="Franklin Gothic Book" charset="0"/>
                <a:ea typeface="Franklin Gothic Book" charset="0"/>
                <a:cs typeface="Franklin Gothic Book" charset="0"/>
              </a:rPr>
              <a:t>Only BYOL templates available</a:t>
            </a:r>
          </a:p>
          <a:p>
            <a:pPr>
              <a:spcBef>
                <a:spcPts val="1600"/>
              </a:spcBef>
              <a:buClr>
                <a:schemeClr val="tx2"/>
              </a:buClr>
              <a:tabLst>
                <a:tab pos="7080250" algn="l"/>
              </a:tabLst>
            </a:pPr>
            <a:r>
              <a:rPr lang="en-US" b="1" dirty="0">
                <a:solidFill>
                  <a:schemeClr val="tx2"/>
                </a:solidFill>
                <a:latin typeface="Franklin Gothic Book" charset="0"/>
                <a:ea typeface="Franklin Gothic Book" charset="0"/>
                <a:cs typeface="Franklin Gothic Book" charset="0"/>
              </a:rPr>
              <a:t>Pre-requisites</a:t>
            </a:r>
            <a:r>
              <a:rPr lang="en-US" sz="1600" b="1" dirty="0">
                <a:solidFill>
                  <a:schemeClr val="tx2"/>
                </a:solidFill>
                <a:latin typeface="Franklin Gothic Book" charset="0"/>
                <a:ea typeface="Franklin Gothic Book" charset="0"/>
                <a:cs typeface="Franklin Gothic Book" charset="0"/>
              </a:rPr>
              <a:t> to this CFT can be found </a:t>
            </a:r>
            <a:r>
              <a:rPr lang="en-US" sz="1600" b="1" dirty="0">
                <a:solidFill>
                  <a:schemeClr val="tx2"/>
                </a:solidFill>
                <a:latin typeface="Franklin Gothic Book" charset="0"/>
                <a:ea typeface="Franklin Gothic Book" charset="0"/>
                <a:cs typeface="Franklin Gothic Book" charset="0"/>
                <a:hlinkClick r:id="rId3"/>
              </a:rPr>
              <a:t>here</a:t>
            </a:r>
            <a:r>
              <a:rPr lang="en-US" sz="1600" b="1" dirty="0">
                <a:solidFill>
                  <a:schemeClr val="tx2"/>
                </a:solidFill>
                <a:latin typeface="Franklin Gothic Book" charset="0"/>
                <a:ea typeface="Franklin Gothic Book" charset="0"/>
                <a:cs typeface="Franklin Gothic Book" charset="0"/>
              </a:rPr>
              <a:t> </a:t>
            </a:r>
          </a:p>
        </p:txBody>
      </p:sp>
      <p:sp>
        <p:nvSpPr>
          <p:cNvPr id="23" name="TextBox 22"/>
          <p:cNvSpPr txBox="1"/>
          <p:nvPr/>
        </p:nvSpPr>
        <p:spPr>
          <a:xfrm>
            <a:off x="8072817" y="5992172"/>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4"/>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3195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45</a:t>
            </a:fld>
            <a:endParaRPr lang="en-US"/>
          </a:p>
        </p:txBody>
      </p:sp>
      <p:sp>
        <p:nvSpPr>
          <p:cNvPr id="6" name="Rectangle 5"/>
          <p:cNvSpPr/>
          <p:nvPr/>
        </p:nvSpPr>
        <p:spPr>
          <a:xfrm>
            <a:off x="6099242" y="1"/>
            <a:ext cx="6092758" cy="6857999"/>
          </a:xfrm>
          <a:prstGeom prst="rect">
            <a:avLst/>
          </a:prstGeom>
          <a:solidFill>
            <a:schemeClr val="accent4">
              <a:lumMod val="20000"/>
              <a:lumOff val="8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0" name="Title 1"/>
          <p:cNvSpPr txBox="1">
            <a:spLocks/>
          </p:cNvSpPr>
          <p:nvPr/>
        </p:nvSpPr>
        <p:spPr>
          <a:xfrm>
            <a:off x="-230394" y="-125119"/>
            <a:ext cx="10557387"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1-NIC BIG-IP VE Deployment in Azure/Azure Stack</a:t>
            </a:r>
          </a:p>
        </p:txBody>
      </p:sp>
      <p:sp>
        <p:nvSpPr>
          <p:cNvPr id="11" name="TextBox 10"/>
          <p:cNvSpPr txBox="1"/>
          <p:nvPr/>
        </p:nvSpPr>
        <p:spPr>
          <a:xfrm>
            <a:off x="137906" y="527433"/>
            <a:ext cx="9660209"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a single, standalone BIG-IP device with one network interface</a:t>
            </a:r>
          </a:p>
        </p:txBody>
      </p:sp>
      <p:sp>
        <p:nvSpPr>
          <p:cNvPr id="12" name="TextBox 11"/>
          <p:cNvSpPr txBox="1"/>
          <p:nvPr/>
        </p:nvSpPr>
        <p:spPr>
          <a:xfrm>
            <a:off x="6342766" y="1123112"/>
            <a:ext cx="5702590" cy="3843103"/>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new or pre-existing Azure virtual network, where traffic automatically flows via the VE to the application servers. The BIG-IP instance operates with 1 network interface, processing both management and data plane traffic from the internet. This is the set-up most cloud native developers are accustom to and is best for single tenant or ‘per app’ services. </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Pre-requisites to this template can be found </a:t>
            </a:r>
            <a:r>
              <a:rPr lang="en-US" sz="1600" b="1" dirty="0">
                <a:solidFill>
                  <a:schemeClr val="tx2"/>
                </a:solidFill>
                <a:latin typeface="Franklin Gothic Book" charset="0"/>
                <a:ea typeface="Franklin Gothic Book" charset="0"/>
                <a:cs typeface="Franklin Gothic Book" charset="0"/>
                <a:hlinkClick r:id="rId2"/>
              </a:rPr>
              <a:t>here</a:t>
            </a:r>
            <a:endParaRPr lang="en-US" sz="1200" dirty="0">
              <a:solidFill>
                <a:schemeClr val="tx2"/>
              </a:solidFill>
              <a:latin typeface="Franklin Gothic Book" charset="0"/>
              <a:ea typeface="Franklin Gothic Book" charset="0"/>
              <a:cs typeface="Franklin Gothic Book" charset="0"/>
            </a:endParaRPr>
          </a:p>
          <a:p>
            <a:pPr>
              <a:spcBef>
                <a:spcPts val="1600"/>
              </a:spcBef>
              <a:buClr>
                <a:schemeClr val="tx2"/>
              </a:buClr>
              <a:tabLst>
                <a:tab pos="7080250" algn="l"/>
              </a:tabLst>
            </a:pPr>
            <a:endParaRPr lang="en-US" sz="1600" dirty="0">
              <a:solidFill>
                <a:schemeClr val="tx2"/>
              </a:solidFill>
              <a:latin typeface="Franklin Gothic Book" charset="0"/>
              <a:ea typeface="Franklin Gothic Book" charset="0"/>
              <a:cs typeface="Franklin Gothic Book" charset="0"/>
            </a:endParaRPr>
          </a:p>
          <a:p>
            <a:pPr marL="285750" indent="-285750">
              <a:spcBef>
                <a:spcPts val="1600"/>
              </a:spcBef>
              <a:buClr>
                <a:schemeClr val="tx2"/>
              </a:buClr>
              <a:buFont typeface="Arial" charset="0"/>
              <a:buChar char="•"/>
              <a:tabLst>
                <a:tab pos="7080250" algn="l"/>
              </a:tabLst>
            </a:pPr>
            <a:endParaRPr lang="en-US" sz="1600" dirty="0">
              <a:solidFill>
                <a:schemeClr val="tx2"/>
              </a:solidFill>
              <a:latin typeface="Franklin Gothic Book" charset="0"/>
              <a:ea typeface="Franklin Gothic Book" charset="0"/>
              <a:cs typeface="Franklin Gothic Book" charset="0"/>
            </a:endParaRPr>
          </a:p>
        </p:txBody>
      </p:sp>
      <p:sp>
        <p:nvSpPr>
          <p:cNvPr id="13" name="TextBox 12"/>
          <p:cNvSpPr txBox="1"/>
          <p:nvPr/>
        </p:nvSpPr>
        <p:spPr>
          <a:xfrm>
            <a:off x="8062206" y="5873617"/>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3"/>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4" name="TextBox 13"/>
          <p:cNvSpPr txBox="1"/>
          <p:nvPr/>
        </p:nvSpPr>
        <p:spPr>
          <a:xfrm>
            <a:off x="583382" y="6059845"/>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 </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grpSp>
        <p:nvGrpSpPr>
          <p:cNvPr id="2" name="Group 1"/>
          <p:cNvGrpSpPr/>
          <p:nvPr/>
        </p:nvGrpSpPr>
        <p:grpSpPr>
          <a:xfrm>
            <a:off x="424914" y="2204053"/>
            <a:ext cx="5521200" cy="3261721"/>
            <a:chOff x="424914" y="2204053"/>
            <a:chExt cx="5521200" cy="3261721"/>
          </a:xfrm>
        </p:grpSpPr>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026567" y="2246933"/>
              <a:ext cx="1919547" cy="321884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4914" y="2204053"/>
              <a:ext cx="3676650" cy="2847975"/>
            </a:xfrm>
            <a:prstGeom prst="rect">
              <a:avLst/>
            </a:prstGeom>
          </p:spPr>
        </p:pic>
      </p:grpSp>
    </p:spTree>
    <p:extLst>
      <p:ext uri="{BB962C8B-B14F-4D97-AF65-F5344CB8AC3E}">
        <p14:creationId xmlns:p14="http://schemas.microsoft.com/office/powerpoint/2010/main" val="1753038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9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11" name="Rounded Rectangle 10"/>
          <p:cNvSpPr/>
          <p:nvPr/>
        </p:nvSpPr>
        <p:spPr>
          <a:xfrm>
            <a:off x="269507" y="221226"/>
            <a:ext cx="11639918" cy="6400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2" name="Rectangle 11"/>
          <p:cNvSpPr/>
          <p:nvPr/>
        </p:nvSpPr>
        <p:spPr>
          <a:xfrm>
            <a:off x="265260" y="221226"/>
            <a:ext cx="3378467" cy="1357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2" name="Title 1"/>
          <p:cNvSpPr>
            <a:spLocks noGrp="1"/>
          </p:cNvSpPr>
          <p:nvPr>
            <p:ph type="ctrTitle"/>
          </p:nvPr>
        </p:nvSpPr>
        <p:spPr>
          <a:xfrm>
            <a:off x="308586" y="254349"/>
            <a:ext cx="12024702" cy="840230"/>
          </a:xfrm>
        </p:spPr>
        <p:txBody>
          <a:bodyPr/>
          <a:lstStyle/>
          <a:p>
            <a:pPr algn="l"/>
            <a:r>
              <a:rPr lang="en-US" sz="3800" dirty="0"/>
              <a:t>Azure Template Updates/Notes – Release 8</a:t>
            </a:r>
            <a:endParaRPr lang="en-US" sz="3800" dirty="0">
              <a:solidFill>
                <a:srgbClr val="C00000"/>
              </a:solidFill>
            </a:endParaRPr>
          </a:p>
        </p:txBody>
      </p:sp>
      <p:sp>
        <p:nvSpPr>
          <p:cNvPr id="5" name="Slide Number Placeholder 4"/>
          <p:cNvSpPr>
            <a:spLocks noGrp="1"/>
          </p:cNvSpPr>
          <p:nvPr>
            <p:ph type="sldNum" sz="quarter" idx="12"/>
          </p:nvPr>
        </p:nvSpPr>
        <p:spPr>
          <a:xfrm>
            <a:off x="1672504" y="7806898"/>
            <a:ext cx="2743200" cy="365125"/>
          </a:xfrm>
        </p:spPr>
        <p:txBody>
          <a:bodyPr/>
          <a:lstStyle/>
          <a:p>
            <a:fld id="{BDCE5DD0-B057-7149-A89D-BD8F4A044A26}" type="slidenum">
              <a:rPr lang="en-US" smtClean="0"/>
              <a:t>5</a:t>
            </a:fld>
            <a:endParaRPr lang="en-US" dirty="0"/>
          </a:p>
        </p:txBody>
      </p:sp>
      <p:sp>
        <p:nvSpPr>
          <p:cNvPr id="9" name="TextBox 8">
            <a:extLst>
              <a:ext uri="{FF2B5EF4-FFF2-40B4-BE49-F238E27FC236}">
                <a16:creationId xmlns:a16="http://schemas.microsoft.com/office/drawing/2014/main" id="{C802126B-8FBE-5846-AE78-5946B34C0E65}"/>
              </a:ext>
            </a:extLst>
          </p:cNvPr>
          <p:cNvSpPr txBox="1"/>
          <p:nvPr/>
        </p:nvSpPr>
        <p:spPr>
          <a:xfrm>
            <a:off x="308586" y="887954"/>
            <a:ext cx="11098929" cy="3991862"/>
          </a:xfrm>
          <a:prstGeom prst="rect">
            <a:avLst/>
          </a:prstGeom>
          <a:noFill/>
        </p:spPr>
        <p:txBody>
          <a:bodyPr wrap="square" lIns="155448" tIns="155448" rIns="155448" bIns="155448" rtlCol="0">
            <a:spAutoFit/>
          </a:bodyPr>
          <a:lstStyle/>
          <a:p>
            <a:endParaRPr lang="en-US" dirty="0"/>
          </a:p>
          <a:p>
            <a:pPr marL="742950" lvl="1" indent="-285750">
              <a:buFont typeface="Arial" panose="020B0604020202020204" pitchFamily="34" charset="0"/>
              <a:buChar char="•"/>
            </a:pPr>
            <a:r>
              <a:rPr lang="en-US" sz="2000" b="1" i="1" dirty="0"/>
              <a:t>BIG-IP v13.1.0.2 Support</a:t>
            </a:r>
          </a:p>
          <a:p>
            <a:pPr lvl="1"/>
            <a:r>
              <a:rPr lang="en-US" sz="2000" dirty="0"/>
              <a:t>All supported templates now support BIG-IP v13.1.0.2</a:t>
            </a:r>
          </a:p>
          <a:p>
            <a:pPr lvl="1"/>
            <a:endParaRPr lang="en-US" sz="2000" dirty="0"/>
          </a:p>
          <a:p>
            <a:pPr marL="800100" lvl="1" indent="-342900">
              <a:buFont typeface="Arial" panose="020B0604020202020204" pitchFamily="34" charset="0"/>
              <a:buChar char="•"/>
            </a:pPr>
            <a:r>
              <a:rPr lang="en-US" sz="2000" b="1" dirty="0"/>
              <a:t>Upcoming Support for Azure Stack</a:t>
            </a:r>
          </a:p>
          <a:p>
            <a:pPr lvl="1"/>
            <a:r>
              <a:rPr lang="en-US" sz="2000" dirty="0"/>
              <a:t>Azure ARM templates can be used across both Azure and Azure Stack, however, Azure Stack currently only supports 1NIC instances. As such only the Standalone 1NIC template will be supported in Azure Stack at launch. As the Azure Stack platform matures, more of F5’s ARM templates will be supported.</a:t>
            </a:r>
          </a:p>
          <a:p>
            <a:pPr marL="285750" indent="-285750">
              <a:buFont typeface="Arial" panose="020B0604020202020204" pitchFamily="34" charset="0"/>
              <a:buChar char="•"/>
            </a:pPr>
            <a:endParaRPr lang="en-US" sz="2000" b="1" dirty="0"/>
          </a:p>
          <a:p>
            <a:endParaRPr lang="en-US" sz="1700" b="1" dirty="0"/>
          </a:p>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359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11" name="Rounded Rectangle 10"/>
          <p:cNvSpPr/>
          <p:nvPr/>
        </p:nvSpPr>
        <p:spPr>
          <a:xfrm>
            <a:off x="269507" y="221226"/>
            <a:ext cx="11639918" cy="6400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2" name="Rectangle 11"/>
          <p:cNvSpPr/>
          <p:nvPr/>
        </p:nvSpPr>
        <p:spPr>
          <a:xfrm>
            <a:off x="265260" y="221226"/>
            <a:ext cx="3378467" cy="1357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2" name="Title 1"/>
          <p:cNvSpPr>
            <a:spLocks noGrp="1"/>
          </p:cNvSpPr>
          <p:nvPr>
            <p:ph type="ctrTitle"/>
          </p:nvPr>
        </p:nvSpPr>
        <p:spPr>
          <a:xfrm>
            <a:off x="308586" y="254349"/>
            <a:ext cx="12024702" cy="840230"/>
          </a:xfrm>
        </p:spPr>
        <p:txBody>
          <a:bodyPr/>
          <a:lstStyle/>
          <a:p>
            <a:pPr algn="l"/>
            <a:r>
              <a:rPr lang="en-US" sz="3800" dirty="0"/>
              <a:t>Google Template Updates/Notes – Release 8</a:t>
            </a:r>
            <a:endParaRPr lang="en-US" sz="3800" dirty="0">
              <a:solidFill>
                <a:srgbClr val="C00000"/>
              </a:solidFill>
            </a:endParaRPr>
          </a:p>
        </p:txBody>
      </p:sp>
      <p:sp>
        <p:nvSpPr>
          <p:cNvPr id="5" name="Slide Number Placeholder 4"/>
          <p:cNvSpPr>
            <a:spLocks noGrp="1"/>
          </p:cNvSpPr>
          <p:nvPr>
            <p:ph type="sldNum" sz="quarter" idx="12"/>
          </p:nvPr>
        </p:nvSpPr>
        <p:spPr>
          <a:xfrm>
            <a:off x="1672504" y="7806898"/>
            <a:ext cx="2743200" cy="365125"/>
          </a:xfrm>
        </p:spPr>
        <p:txBody>
          <a:bodyPr/>
          <a:lstStyle/>
          <a:p>
            <a:fld id="{BDCE5DD0-B057-7149-A89D-BD8F4A044A26}" type="slidenum">
              <a:rPr lang="en-US" smtClean="0"/>
              <a:t>6</a:t>
            </a:fld>
            <a:endParaRPr lang="en-US" dirty="0"/>
          </a:p>
        </p:txBody>
      </p:sp>
      <p:sp>
        <p:nvSpPr>
          <p:cNvPr id="9" name="TextBox 8">
            <a:extLst>
              <a:ext uri="{FF2B5EF4-FFF2-40B4-BE49-F238E27FC236}">
                <a16:creationId xmlns:a16="http://schemas.microsoft.com/office/drawing/2014/main" id="{CBA3D4DB-1B43-4644-96FE-E20D5E642A8D}"/>
              </a:ext>
            </a:extLst>
          </p:cNvPr>
          <p:cNvSpPr txBox="1"/>
          <p:nvPr/>
        </p:nvSpPr>
        <p:spPr>
          <a:xfrm>
            <a:off x="308586" y="892467"/>
            <a:ext cx="11188621" cy="4915192"/>
          </a:xfrm>
          <a:prstGeom prst="rect">
            <a:avLst/>
          </a:prstGeom>
          <a:noFill/>
        </p:spPr>
        <p:txBody>
          <a:bodyPr wrap="square" lIns="155448" tIns="155448" rIns="155448" bIns="155448" rtlCol="0">
            <a:spAutoFit/>
          </a:bodyPr>
          <a:lstStyle/>
          <a:p>
            <a:endParaRPr lang="en-US" dirty="0"/>
          </a:p>
          <a:p>
            <a:pPr marL="742950" lvl="1" indent="-285750">
              <a:buFont typeface="Arial" panose="020B0604020202020204" pitchFamily="34" charset="0"/>
              <a:buChar char="•"/>
            </a:pPr>
            <a:r>
              <a:rPr lang="en-US" sz="2000" b="1" i="1" dirty="0"/>
              <a:t>BIG-IP v13.1.0.2 Support</a:t>
            </a:r>
          </a:p>
          <a:p>
            <a:pPr lvl="1"/>
            <a:r>
              <a:rPr lang="en-US" sz="2000" dirty="0"/>
              <a:t>All supported templates now support BIG-IP v13.1.0.2</a:t>
            </a:r>
          </a:p>
          <a:p>
            <a:pPr lvl="1"/>
            <a:endParaRPr lang="en-US" sz="2000" b="1" dirty="0">
              <a:solidFill>
                <a:srgbClr val="C00000"/>
              </a:solidFill>
            </a:endParaRPr>
          </a:p>
          <a:p>
            <a:pPr marL="800100" lvl="1" indent="-342900">
              <a:buFont typeface="Arial" panose="020B0604020202020204" pitchFamily="34" charset="0"/>
              <a:buChar char="•"/>
            </a:pPr>
            <a:r>
              <a:rPr lang="en-US" sz="2000" b="1" i="1" dirty="0"/>
              <a:t>Standalone 1NIC, 2NIC &amp; 3NIC Hourly Templates</a:t>
            </a:r>
          </a:p>
          <a:p>
            <a:pPr lvl="1"/>
            <a:r>
              <a:rPr lang="en-US" sz="2000" dirty="0"/>
              <a:t>Deploy standalone, pay-as-you-go BIG-IP VE instances in GCP with 1, 2 or 3 network interfaces.</a:t>
            </a:r>
          </a:p>
          <a:p>
            <a:pPr marL="800100" lvl="1" indent="-342900">
              <a:buFont typeface="Arial" panose="020B0604020202020204" pitchFamily="34" charset="0"/>
              <a:buChar char="•"/>
            </a:pPr>
            <a:endParaRPr lang="en-US" sz="2000" b="1" i="1" dirty="0"/>
          </a:p>
          <a:p>
            <a:pPr marL="800100" lvl="1" indent="-342900">
              <a:buFont typeface="Arial" panose="020B0604020202020204" pitchFamily="34" charset="0"/>
              <a:buChar char="•"/>
            </a:pPr>
            <a:r>
              <a:rPr lang="en-US" sz="2000" b="1" i="1" dirty="0"/>
              <a:t>Standalone 2NIC &amp; 3NIC BYOL Templates</a:t>
            </a:r>
          </a:p>
          <a:p>
            <a:pPr lvl="1"/>
            <a:r>
              <a:rPr lang="en-US" sz="2000" dirty="0"/>
              <a:t>Deploy standalone BYOL BIG-IP VE instances in GCP with 2 or 3 network interfaces.</a:t>
            </a:r>
          </a:p>
          <a:p>
            <a:pPr marL="800100" lvl="1" indent="-342900">
              <a:buFont typeface="Arial" panose="020B0604020202020204" pitchFamily="34" charset="0"/>
              <a:buChar char="•"/>
            </a:pPr>
            <a:endParaRPr lang="en-US" sz="2000" b="1" i="1" dirty="0"/>
          </a:p>
          <a:p>
            <a:pPr marL="800100" lvl="1" indent="-342900">
              <a:buFont typeface="Arial" panose="020B0604020202020204" pitchFamily="34" charset="0"/>
              <a:buChar char="•"/>
            </a:pPr>
            <a:r>
              <a:rPr lang="en-US" sz="2000" b="1" i="1" dirty="0"/>
              <a:t>Service Discovery </a:t>
            </a:r>
          </a:p>
          <a:p>
            <a:pPr lvl="1"/>
            <a:r>
              <a:rPr lang="en-US" sz="2000" dirty="0"/>
              <a:t>All supported templates now support service discovery of workloads. </a:t>
            </a:r>
            <a:endParaRPr lang="en-US" dirty="0"/>
          </a:p>
          <a:p>
            <a:endParaRPr lang="en-US" sz="1700" b="1" dirty="0"/>
          </a:p>
          <a:p>
            <a:endParaRPr lang="en-US" sz="24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143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EF9F9F77-3175-004E-9319-EF46528228ED}"/>
              </a:ext>
            </a:extLst>
          </p:cNvPr>
          <p:cNvSpPr/>
          <p:nvPr/>
        </p:nvSpPr>
        <p:spPr>
          <a:xfrm>
            <a:off x="8137657" y="1059014"/>
            <a:ext cx="3428038" cy="544246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5" name="Rounded Rectangle 14">
            <a:extLst>
              <a:ext uri="{FF2B5EF4-FFF2-40B4-BE49-F238E27FC236}">
                <a16:creationId xmlns:a16="http://schemas.microsoft.com/office/drawing/2014/main" id="{F18C5A80-53C0-AF40-B62D-9189739FD400}"/>
              </a:ext>
            </a:extLst>
          </p:cNvPr>
          <p:cNvSpPr/>
          <p:nvPr/>
        </p:nvSpPr>
        <p:spPr>
          <a:xfrm>
            <a:off x="4363062" y="1050412"/>
            <a:ext cx="3428038" cy="544246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2" name="Rounded Rectangle 1">
            <a:extLst>
              <a:ext uri="{FF2B5EF4-FFF2-40B4-BE49-F238E27FC236}">
                <a16:creationId xmlns:a16="http://schemas.microsoft.com/office/drawing/2014/main" id="{41838DD6-2863-1D43-BCB3-71559450877D}"/>
              </a:ext>
            </a:extLst>
          </p:cNvPr>
          <p:cNvSpPr/>
          <p:nvPr/>
        </p:nvSpPr>
        <p:spPr>
          <a:xfrm>
            <a:off x="588467" y="1053534"/>
            <a:ext cx="3428038" cy="544246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 name="Slide Number Placeholder 4"/>
          <p:cNvSpPr>
            <a:spLocks noGrp="1"/>
          </p:cNvSpPr>
          <p:nvPr>
            <p:ph type="sldNum" sz="quarter" idx="12"/>
          </p:nvPr>
        </p:nvSpPr>
        <p:spPr/>
        <p:txBody>
          <a:bodyPr/>
          <a:lstStyle/>
          <a:p>
            <a:fld id="{BDCE5DD0-B057-7149-A89D-BD8F4A044A26}" type="slidenum">
              <a:rPr lang="en-US" smtClean="0"/>
              <a:t>7</a:t>
            </a:fld>
            <a:endParaRPr lang="en-US"/>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6699" y="1298102"/>
            <a:ext cx="1511573" cy="568352"/>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65399" y="1105503"/>
            <a:ext cx="1572553" cy="971590"/>
          </a:xfrm>
          <a:prstGeom prst="rect">
            <a:avLst/>
          </a:prstGeom>
        </p:spPr>
      </p:pic>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3413" y="1445104"/>
            <a:ext cx="2267336" cy="274348"/>
          </a:xfrm>
          <a:prstGeom prst="rect">
            <a:avLst/>
          </a:prstGeom>
        </p:spPr>
      </p:pic>
      <p:sp>
        <p:nvSpPr>
          <p:cNvPr id="22" name="Title 1"/>
          <p:cNvSpPr txBox="1">
            <a:spLocks/>
          </p:cNvSpPr>
          <p:nvPr/>
        </p:nvSpPr>
        <p:spPr>
          <a:xfrm>
            <a:off x="244098" y="102157"/>
            <a:ext cx="11947902" cy="867930"/>
          </a:xfrm>
          <a:prstGeom prst="rect">
            <a:avLst/>
          </a:prstGeom>
        </p:spPr>
        <p:txBody>
          <a:bodyPr vert="horz" wrap="square" lIns="155448" tIns="155448" rIns="155448" bIns="155448" rtlCol="0" anchor="b" anchorCtr="0">
            <a:spAutoFit/>
          </a:bodyPr>
          <a:lstStyle>
            <a:lvl1pPr algn="ctr" defTabSz="914400" rtl="0" eaLnBrk="1" latinLnBrk="0" hangingPunct="1">
              <a:lnSpc>
                <a:spcPct val="90000"/>
              </a:lnSpc>
              <a:spcBef>
                <a:spcPct val="0"/>
              </a:spcBef>
              <a:buNone/>
              <a:defRPr lang="en-US" sz="6000" b="1" kern="1200">
                <a:gradFill>
                  <a:gsLst>
                    <a:gs pos="0">
                      <a:schemeClr val="tx2"/>
                    </a:gs>
                    <a:gs pos="100000">
                      <a:schemeClr val="tx2"/>
                    </a:gs>
                  </a:gsLst>
                  <a:lin ang="5400000" scaled="1"/>
                </a:gradFill>
                <a:latin typeface="+mj-lt"/>
                <a:ea typeface="+mj-ea"/>
                <a:cs typeface="Arial" panose="020B0604020202020204" pitchFamily="34" charset="0"/>
              </a:defRPr>
            </a:lvl1pPr>
          </a:lstStyle>
          <a:p>
            <a:pPr algn="l"/>
            <a:r>
              <a:rPr lang="en-US" sz="4000" dirty="0">
                <a:solidFill>
                  <a:srgbClr val="C00000"/>
                </a:solidFill>
              </a:rPr>
              <a:t>Supported</a:t>
            </a:r>
            <a:r>
              <a:rPr lang="en-US" sz="4000" dirty="0"/>
              <a:t> Public Cloud Solution Templates</a:t>
            </a:r>
            <a:endParaRPr lang="en-US" sz="4000" i="1" dirty="0"/>
          </a:p>
        </p:txBody>
      </p:sp>
      <p:sp>
        <p:nvSpPr>
          <p:cNvPr id="3" name="TextBox 2">
            <a:extLst>
              <a:ext uri="{FF2B5EF4-FFF2-40B4-BE49-F238E27FC236}">
                <a16:creationId xmlns:a16="http://schemas.microsoft.com/office/drawing/2014/main" id="{55844582-F8D4-4445-B3E0-DFB470830C76}"/>
              </a:ext>
            </a:extLst>
          </p:cNvPr>
          <p:cNvSpPr txBox="1"/>
          <p:nvPr/>
        </p:nvSpPr>
        <p:spPr>
          <a:xfrm>
            <a:off x="764481" y="1964348"/>
            <a:ext cx="2985614" cy="4068806"/>
          </a:xfrm>
          <a:prstGeom prst="rect">
            <a:avLst/>
          </a:prstGeom>
          <a:noFill/>
        </p:spPr>
        <p:txBody>
          <a:bodyPr wrap="square" lIns="155448" tIns="155448" rIns="155448" bIns="155448" rtlCol="0">
            <a:spAutoFit/>
          </a:bodyPr>
          <a:lstStyle/>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1NIC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3NIC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 Clustered BIG-IP’s (Same AZ)</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 Clustered BIG-IP’s (Across AZ)</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Auto Scale Cloud WAF (</a:t>
            </a:r>
            <a:r>
              <a:rPr lang="en-US" sz="19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Gbps</a:t>
            </a: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&amp; vCPU)</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Auto Scale Cloud LTM (</a:t>
            </a:r>
            <a:r>
              <a:rPr lang="en-US" sz="19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Gbps</a:t>
            </a: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&amp; vCPU)</a:t>
            </a:r>
          </a:p>
        </p:txBody>
      </p:sp>
      <p:sp>
        <p:nvSpPr>
          <p:cNvPr id="23" name="TextBox 22">
            <a:extLst>
              <a:ext uri="{FF2B5EF4-FFF2-40B4-BE49-F238E27FC236}">
                <a16:creationId xmlns:a16="http://schemas.microsoft.com/office/drawing/2014/main" id="{2AAA6931-65C8-E549-AAB4-A23F644C96A8}"/>
              </a:ext>
            </a:extLst>
          </p:cNvPr>
          <p:cNvSpPr txBox="1"/>
          <p:nvPr/>
        </p:nvSpPr>
        <p:spPr>
          <a:xfrm>
            <a:off x="4576467" y="1964348"/>
            <a:ext cx="2985477" cy="4068806"/>
          </a:xfrm>
          <a:prstGeom prst="rect">
            <a:avLst/>
          </a:prstGeom>
          <a:noFill/>
        </p:spPr>
        <p:txBody>
          <a:bodyPr wrap="square" lIns="155448" tIns="155448" rIns="155448" bIns="155448" rtlCol="0">
            <a:spAutoFit/>
          </a:bodyPr>
          <a:lstStyle/>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1NIC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3NIC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n-NIC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 Clustered BIG-IP’s (A/A 1NIC)</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HA Pair (A/S 3NIC)</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Auto Scale Cloud WAF (</a:t>
            </a:r>
            <a:r>
              <a:rPr lang="en-US" sz="19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Gbps</a:t>
            </a: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&amp; vCPU)</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Auto Scale Cloud LTM (</a:t>
            </a:r>
            <a:r>
              <a:rPr lang="en-US" sz="1900" dirty="0" err="1">
                <a:gradFill>
                  <a:gsLst>
                    <a:gs pos="0">
                      <a:schemeClr val="tx1"/>
                    </a:gs>
                    <a:gs pos="100000">
                      <a:schemeClr val="tx1"/>
                    </a:gs>
                  </a:gsLst>
                  <a:lin ang="5400000" scaled="1"/>
                </a:gradFill>
                <a:latin typeface="Arial" panose="020B0604020202020204" pitchFamily="34" charset="0"/>
                <a:cs typeface="Arial" panose="020B0604020202020204" pitchFamily="34" charset="0"/>
              </a:rPr>
              <a:t>Gbps</a:t>
            </a: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&amp; vCPU)</a:t>
            </a:r>
          </a:p>
        </p:txBody>
      </p:sp>
      <p:sp>
        <p:nvSpPr>
          <p:cNvPr id="24" name="TextBox 23">
            <a:extLst>
              <a:ext uri="{FF2B5EF4-FFF2-40B4-BE49-F238E27FC236}">
                <a16:creationId xmlns:a16="http://schemas.microsoft.com/office/drawing/2014/main" id="{AF94D687-D28C-0F4A-9401-4647028836CF}"/>
              </a:ext>
            </a:extLst>
          </p:cNvPr>
          <p:cNvSpPr txBox="1"/>
          <p:nvPr/>
        </p:nvSpPr>
        <p:spPr>
          <a:xfrm>
            <a:off x="8388316" y="1964348"/>
            <a:ext cx="3076008" cy="1391150"/>
          </a:xfrm>
          <a:prstGeom prst="rect">
            <a:avLst/>
          </a:prstGeom>
          <a:noFill/>
        </p:spPr>
        <p:txBody>
          <a:bodyPr wrap="square" lIns="155448" tIns="155448" rIns="155448" bIns="155448" rtlCol="0">
            <a:spAutoFit/>
          </a:bodyPr>
          <a:lstStyle/>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1NIC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2NIC Architecture</a:t>
            </a:r>
          </a:p>
          <a:p>
            <a:pPr marL="342900" indent="-342900">
              <a:spcBef>
                <a:spcPts val="600"/>
              </a:spcBef>
              <a:buFont typeface="Arial" panose="020B0604020202020204" pitchFamily="34" charset="0"/>
              <a:buChar char="•"/>
            </a:pPr>
            <a:r>
              <a:rPr lang="en-US" sz="19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3NIC Architecture</a:t>
            </a:r>
          </a:p>
        </p:txBody>
      </p:sp>
    </p:spTree>
    <p:extLst>
      <p:ext uri="{BB962C8B-B14F-4D97-AF65-F5344CB8AC3E}">
        <p14:creationId xmlns:p14="http://schemas.microsoft.com/office/powerpoint/2010/main" val="548728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46" y="98849"/>
            <a:ext cx="11582400" cy="860432"/>
          </a:xfrm>
        </p:spPr>
        <p:txBody>
          <a:bodyPr/>
          <a:lstStyle/>
          <a:p>
            <a:r>
              <a:rPr lang="en-US" dirty="0"/>
              <a:t>Cloud Solution Templates by Use Case</a:t>
            </a:r>
            <a:br>
              <a:rPr lang="en-US" dirty="0"/>
            </a:br>
            <a:endParaRPr lang="en-US" sz="2400" dirty="0">
              <a:solidFill>
                <a:srgbClr val="C00000"/>
              </a:solidFill>
            </a:endParaRPr>
          </a:p>
        </p:txBody>
      </p:sp>
      <p:sp>
        <p:nvSpPr>
          <p:cNvPr id="6" name="TextBox 5"/>
          <p:cNvSpPr txBox="1"/>
          <p:nvPr/>
        </p:nvSpPr>
        <p:spPr>
          <a:xfrm>
            <a:off x="382249" y="4118613"/>
            <a:ext cx="11876016" cy="2529923"/>
          </a:xfrm>
          <a:prstGeom prst="rect">
            <a:avLst/>
          </a:prstGeom>
          <a:noFill/>
        </p:spPr>
        <p:txBody>
          <a:bodyPr wrap="square" lIns="155448" tIns="155448" rIns="155448" bIns="155448" rtlCol="0">
            <a:spAutoFit/>
          </a:bodyPr>
          <a:lstStyle/>
          <a:p>
            <a:pPr marL="457200" indent="-457200">
              <a:buFont typeface="Arial" charset="0"/>
              <a:buChar char="•"/>
            </a:pPr>
            <a:r>
              <a:rPr lang="en-US" sz="2400" dirty="0">
                <a:solidFill>
                  <a:schemeClr val="tx2"/>
                </a:solidFill>
                <a:latin typeface="Arial" panose="020B0604020202020204" pitchFamily="34" charset="0"/>
                <a:cs typeface="Arial" panose="020B0604020202020204" pitchFamily="34" charset="0"/>
              </a:rPr>
              <a:t>1NIC VE Deployment 				</a:t>
            </a:r>
            <a:r>
              <a:rPr lang="en-US" sz="2400" dirty="0">
                <a:solidFill>
                  <a:srgbClr val="C00000"/>
                </a:solidFill>
                <a:latin typeface="Arial" panose="020B0604020202020204" pitchFamily="34" charset="0"/>
                <a:cs typeface="Arial" panose="020B0604020202020204" pitchFamily="34" charset="0"/>
              </a:rPr>
              <a:t>[AWS, Azure, Google, OpenStack]</a:t>
            </a:r>
          </a:p>
          <a:p>
            <a:pPr marL="457200" indent="-457200">
              <a:buFont typeface="Arial" charset="0"/>
              <a:buChar char="•"/>
            </a:pPr>
            <a:r>
              <a:rPr lang="en-US" sz="2400" dirty="0">
                <a:solidFill>
                  <a:schemeClr val="tx2"/>
                </a:solidFill>
                <a:latin typeface="Arial" panose="020B0604020202020204" pitchFamily="34" charset="0"/>
                <a:cs typeface="Arial" panose="020B0604020202020204" pitchFamily="34" charset="0"/>
              </a:rPr>
              <a:t>2NIC VE Deployment 				</a:t>
            </a:r>
            <a:r>
              <a:rPr lang="en-US" sz="2400" dirty="0">
                <a:solidFill>
                  <a:srgbClr val="C00000"/>
                </a:solidFill>
                <a:latin typeface="Arial" panose="020B0604020202020204" pitchFamily="34" charset="0"/>
                <a:cs typeface="Arial" panose="020B0604020202020204" pitchFamily="34" charset="0"/>
              </a:rPr>
              <a:t>[AWS, Azure, Google, OpenStack]</a:t>
            </a:r>
          </a:p>
          <a:p>
            <a:pPr marL="457200" indent="-457200">
              <a:buFont typeface="Arial" charset="0"/>
              <a:buChar char="•"/>
            </a:pPr>
            <a:r>
              <a:rPr lang="en-US" sz="2400" dirty="0">
                <a:solidFill>
                  <a:schemeClr val="tx2"/>
                </a:solidFill>
                <a:latin typeface="Arial" panose="020B0604020202020204" pitchFamily="34" charset="0"/>
                <a:cs typeface="Arial" panose="020B0604020202020204" pitchFamily="34" charset="0"/>
              </a:rPr>
              <a:t>3NIC VE Deployment 				</a:t>
            </a:r>
            <a:r>
              <a:rPr lang="en-US" sz="2400" dirty="0">
                <a:solidFill>
                  <a:srgbClr val="C00000"/>
                </a:solidFill>
                <a:latin typeface="Arial" panose="020B0604020202020204" pitchFamily="34" charset="0"/>
                <a:cs typeface="Arial" panose="020B0604020202020204" pitchFamily="34" charset="0"/>
              </a:rPr>
              <a:t>[AWS, Azure, Google]</a:t>
            </a:r>
          </a:p>
          <a:p>
            <a:pPr marL="457200" indent="-457200">
              <a:buFont typeface="Arial" charset="0"/>
              <a:buChar char="•"/>
            </a:pPr>
            <a:r>
              <a:rPr lang="en-US" sz="2400" dirty="0">
                <a:solidFill>
                  <a:schemeClr val="tx2"/>
                </a:solidFill>
                <a:latin typeface="Arial" panose="020B0604020202020204" pitchFamily="34" charset="0"/>
                <a:cs typeface="Arial" panose="020B0604020202020204" pitchFamily="34" charset="0"/>
              </a:rPr>
              <a:t>n-NIC VE Deployment				</a:t>
            </a:r>
            <a:r>
              <a:rPr lang="en-US" sz="2400" dirty="0">
                <a:solidFill>
                  <a:srgbClr val="C00000"/>
                </a:solidFill>
                <a:latin typeface="Arial" panose="020B0604020202020204" pitchFamily="34" charset="0"/>
                <a:cs typeface="Arial" panose="020B0604020202020204" pitchFamily="34" charset="0"/>
              </a:rPr>
              <a:t>[Azure, OpenStack]</a:t>
            </a:r>
            <a:endParaRPr lang="en-US" sz="2400" dirty="0">
              <a:solidFill>
                <a:schemeClr val="tx2"/>
              </a:solidFill>
              <a:latin typeface="Arial" panose="020B0604020202020204" pitchFamily="34" charset="0"/>
              <a:cs typeface="Arial" panose="020B0604020202020204" pitchFamily="34" charset="0"/>
            </a:endParaRPr>
          </a:p>
          <a:p>
            <a:pPr marL="457200" indent="-457200">
              <a:buFont typeface="Arial" charset="0"/>
              <a:buChar char="•"/>
            </a:pPr>
            <a:r>
              <a:rPr lang="en-US" sz="2400" dirty="0">
                <a:solidFill>
                  <a:schemeClr val="tx2"/>
                </a:solidFill>
                <a:latin typeface="Arial" panose="020B0604020202020204" pitchFamily="34" charset="0"/>
                <a:cs typeface="Arial" panose="020B0604020202020204" pitchFamily="34" charset="0"/>
              </a:rPr>
              <a:t>HA (Active/Active)</a:t>
            </a:r>
            <a:r>
              <a:rPr lang="en-US" sz="2400" dirty="0">
                <a:solidFill>
                  <a:srgbClr val="C00000"/>
                </a:solidFill>
                <a:latin typeface="Arial" panose="020B0604020202020204" pitchFamily="34" charset="0"/>
                <a:cs typeface="Arial" panose="020B0604020202020204" pitchFamily="34" charset="0"/>
              </a:rPr>
              <a:t> 				[AWS, Azure]</a:t>
            </a:r>
            <a:endParaRPr lang="en-US" sz="2400" dirty="0">
              <a:solidFill>
                <a:schemeClr val="tx2"/>
              </a:solidFill>
              <a:latin typeface="Arial" panose="020B0604020202020204" pitchFamily="34" charset="0"/>
              <a:cs typeface="Arial" panose="020B0604020202020204" pitchFamily="34" charset="0"/>
            </a:endParaRPr>
          </a:p>
          <a:p>
            <a:pPr marL="457200" indent="-457200">
              <a:buFont typeface="Arial" charset="0"/>
              <a:buChar char="•"/>
            </a:pPr>
            <a:r>
              <a:rPr lang="en-US" sz="2400" dirty="0">
                <a:solidFill>
                  <a:schemeClr val="tx2"/>
                </a:solidFill>
                <a:latin typeface="Arial" panose="020B0604020202020204" pitchFamily="34" charset="0"/>
                <a:cs typeface="Arial" panose="020B0604020202020204" pitchFamily="34" charset="0"/>
              </a:rPr>
              <a:t>HA (Active/Standby)				</a:t>
            </a:r>
            <a:r>
              <a:rPr lang="en-US" sz="2400" dirty="0">
                <a:solidFill>
                  <a:srgbClr val="C00000"/>
                </a:solidFill>
                <a:latin typeface="Arial" panose="020B0604020202020204" pitchFamily="34" charset="0"/>
                <a:cs typeface="Arial" panose="020B0604020202020204" pitchFamily="34" charset="0"/>
              </a:rPr>
              <a:t>[Azure, OpenStack]</a:t>
            </a:r>
            <a:endParaRPr lang="en-US" sz="2400" dirty="0">
              <a:solidFill>
                <a:schemeClr val="tx2"/>
              </a:solidFill>
              <a:latin typeface="Arial" panose="020B0604020202020204" pitchFamily="34" charset="0"/>
              <a:cs typeface="Arial" panose="020B0604020202020204" pitchFamily="34" charset="0"/>
            </a:endParaRPr>
          </a:p>
        </p:txBody>
      </p:sp>
      <p:sp>
        <p:nvSpPr>
          <p:cNvPr id="7" name="Rectangle 6"/>
          <p:cNvSpPr/>
          <p:nvPr/>
        </p:nvSpPr>
        <p:spPr>
          <a:xfrm>
            <a:off x="289139" y="4130644"/>
            <a:ext cx="11598061" cy="251789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82880" indent="-182880">
              <a:buFont typeface="Arial" panose="020B0604020202020204" pitchFamily="34" charset="0"/>
              <a:buChar char="•"/>
            </a:pPr>
            <a:endParaRPr lang="en-US" sz="1600" dirty="0">
              <a:solidFill>
                <a:schemeClr val="tx2"/>
              </a:solidFill>
            </a:endParaRPr>
          </a:p>
        </p:txBody>
      </p:sp>
      <p:sp>
        <p:nvSpPr>
          <p:cNvPr id="8" name="Rectangle 7"/>
          <p:cNvSpPr/>
          <p:nvPr/>
        </p:nvSpPr>
        <p:spPr>
          <a:xfrm>
            <a:off x="277264" y="3626147"/>
            <a:ext cx="4801589" cy="504497"/>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t>Deployment Topologies </a:t>
            </a:r>
          </a:p>
        </p:txBody>
      </p:sp>
      <p:sp>
        <p:nvSpPr>
          <p:cNvPr id="11" name="Rectangle 10"/>
          <p:cNvSpPr/>
          <p:nvPr/>
        </p:nvSpPr>
        <p:spPr>
          <a:xfrm>
            <a:off x="289139" y="1457177"/>
            <a:ext cx="11598061" cy="66003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82880" indent="-182880">
              <a:buFont typeface="Arial" panose="020B0604020202020204" pitchFamily="34" charset="0"/>
              <a:buChar char="•"/>
            </a:pPr>
            <a:endParaRPr lang="en-US" sz="1600" dirty="0">
              <a:solidFill>
                <a:schemeClr val="tx2"/>
              </a:solidFill>
            </a:endParaRPr>
          </a:p>
        </p:txBody>
      </p:sp>
      <p:sp>
        <p:nvSpPr>
          <p:cNvPr id="12" name="Rectangle 11"/>
          <p:cNvSpPr/>
          <p:nvPr/>
        </p:nvSpPr>
        <p:spPr>
          <a:xfrm>
            <a:off x="279711" y="943533"/>
            <a:ext cx="4799143" cy="504497"/>
          </a:xfrm>
          <a:prstGeom prst="rect">
            <a:avLst/>
          </a:prstGeom>
          <a:solidFill>
            <a:srgbClr val="C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t>Application Security</a:t>
            </a:r>
          </a:p>
        </p:txBody>
      </p:sp>
      <p:sp>
        <p:nvSpPr>
          <p:cNvPr id="13" name="Rectangle 12"/>
          <p:cNvSpPr/>
          <p:nvPr/>
        </p:nvSpPr>
        <p:spPr>
          <a:xfrm>
            <a:off x="471790" y="2835966"/>
            <a:ext cx="10792218" cy="523220"/>
          </a:xfrm>
          <a:prstGeom prst="rect">
            <a:avLst/>
          </a:prstGeom>
        </p:spPr>
        <p:txBody>
          <a:bodyPr wrap="square">
            <a:spAutoFit/>
          </a:bodyPr>
          <a:lstStyle/>
          <a:p>
            <a:pPr marL="457200" indent="-457200">
              <a:buFont typeface="Arial" charset="0"/>
              <a:buChar char="•"/>
            </a:pPr>
            <a:r>
              <a:rPr lang="en-US" sz="2400" dirty="0">
                <a:solidFill>
                  <a:schemeClr val="tx2"/>
                </a:solidFill>
                <a:latin typeface="Arial" panose="020B0604020202020204" pitchFamily="34" charset="0"/>
                <a:cs typeface="Arial" panose="020B0604020202020204" pitchFamily="34" charset="0"/>
              </a:rPr>
              <a:t>Auto Scale Cloud LTM				</a:t>
            </a:r>
            <a:r>
              <a:rPr lang="en-US" sz="2400" dirty="0">
                <a:solidFill>
                  <a:srgbClr val="C00000"/>
                </a:solidFill>
                <a:latin typeface="Arial" panose="020B0604020202020204" pitchFamily="34" charset="0"/>
                <a:cs typeface="Arial" panose="020B0604020202020204" pitchFamily="34" charset="0"/>
              </a:rPr>
              <a:t>[AWS, Azure]</a:t>
            </a:r>
            <a:r>
              <a:rPr lang="en-US" sz="28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		</a:t>
            </a:r>
          </a:p>
        </p:txBody>
      </p:sp>
      <p:sp>
        <p:nvSpPr>
          <p:cNvPr id="14" name="Rectangle 13"/>
          <p:cNvSpPr/>
          <p:nvPr/>
        </p:nvSpPr>
        <p:spPr>
          <a:xfrm>
            <a:off x="459914" y="1546451"/>
            <a:ext cx="11267230" cy="461665"/>
          </a:xfrm>
          <a:prstGeom prst="rect">
            <a:avLst/>
          </a:prstGeom>
        </p:spPr>
        <p:txBody>
          <a:bodyPr wrap="square">
            <a:spAutoFit/>
          </a:bodyPr>
          <a:lstStyle/>
          <a:p>
            <a:pPr marL="457200" indent="-457200">
              <a:buFont typeface="Arial" charset="0"/>
              <a:buChar char="•"/>
            </a:pPr>
            <a:r>
              <a:rPr lang="en-US" sz="2400" dirty="0">
                <a:solidFill>
                  <a:schemeClr val="tx2"/>
                </a:solidFill>
                <a:latin typeface="Arial" panose="020B0604020202020204" pitchFamily="34" charset="0"/>
                <a:cs typeface="Arial" panose="020B0604020202020204" pitchFamily="34" charset="0"/>
              </a:rPr>
              <a:t>Auto Scale Cloud WAF </a:t>
            </a:r>
            <a:r>
              <a:rPr lang="en-US" sz="2400" b="1" dirty="0">
                <a:solidFill>
                  <a:schemeClr val="tx2"/>
                </a:solidFill>
                <a:latin typeface="Arial" panose="020B0604020202020204" pitchFamily="34" charset="0"/>
                <a:cs typeface="Arial" panose="020B0604020202020204" pitchFamily="34" charset="0"/>
              </a:rPr>
              <a:t>	</a:t>
            </a:r>
            <a:r>
              <a:rPr lang="en-US" sz="2400" dirty="0">
                <a:solidFill>
                  <a:schemeClr val="tx2"/>
                </a:solidFill>
                <a:latin typeface="Arial" panose="020B0604020202020204" pitchFamily="34" charset="0"/>
                <a:cs typeface="Arial" panose="020B0604020202020204" pitchFamily="34" charset="0"/>
              </a:rPr>
              <a:t>			</a:t>
            </a:r>
            <a:r>
              <a:rPr lang="en-US" sz="2400" dirty="0">
                <a:solidFill>
                  <a:srgbClr val="C00000"/>
                </a:solidFill>
                <a:latin typeface="Arial" panose="020B0604020202020204" pitchFamily="34" charset="0"/>
                <a:cs typeface="Arial" panose="020B0604020202020204" pitchFamily="34" charset="0"/>
              </a:rPr>
              <a:t>[AWS, Azure]</a:t>
            </a:r>
          </a:p>
        </p:txBody>
      </p:sp>
      <p:sp>
        <p:nvSpPr>
          <p:cNvPr id="15" name="Rectangle 14"/>
          <p:cNvSpPr/>
          <p:nvPr/>
        </p:nvSpPr>
        <p:spPr>
          <a:xfrm>
            <a:off x="289139" y="2806358"/>
            <a:ext cx="11598061" cy="6377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82880" indent="-182880">
              <a:buFont typeface="Arial" panose="020B0604020202020204" pitchFamily="34" charset="0"/>
              <a:buChar char="•"/>
            </a:pPr>
            <a:endParaRPr lang="en-US" sz="1600" dirty="0">
              <a:solidFill>
                <a:schemeClr val="tx2"/>
              </a:solidFill>
            </a:endParaRPr>
          </a:p>
        </p:txBody>
      </p:sp>
      <p:sp>
        <p:nvSpPr>
          <p:cNvPr id="16" name="Rectangle 15"/>
          <p:cNvSpPr/>
          <p:nvPr/>
        </p:nvSpPr>
        <p:spPr>
          <a:xfrm>
            <a:off x="277264" y="2292714"/>
            <a:ext cx="4801590" cy="504497"/>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t>Advanced Traffic Management </a:t>
            </a:r>
          </a:p>
        </p:txBody>
      </p:sp>
    </p:spTree>
    <p:extLst>
      <p:ext uri="{BB962C8B-B14F-4D97-AF65-F5344CB8AC3E}">
        <p14:creationId xmlns:p14="http://schemas.microsoft.com/office/powerpoint/2010/main" val="160491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CE5DD0-B057-7149-A89D-BD8F4A044A26}" type="slidenum">
              <a:rPr lang="en-US" smtClean="0"/>
              <a:t>9</a:t>
            </a:fld>
            <a:endParaRPr lang="en-US"/>
          </a:p>
        </p:txBody>
      </p:sp>
      <p:sp>
        <p:nvSpPr>
          <p:cNvPr id="6" name="Rectangle 5"/>
          <p:cNvSpPr/>
          <p:nvPr/>
        </p:nvSpPr>
        <p:spPr>
          <a:xfrm>
            <a:off x="6099243" y="0"/>
            <a:ext cx="6092758" cy="6857999"/>
          </a:xfrm>
          <a:prstGeom prst="rect">
            <a:avLst/>
          </a:prstGeom>
          <a:solidFill>
            <a:schemeClr val="accent2">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7" name="Rectangle 6"/>
          <p:cNvSpPr/>
          <p:nvPr/>
        </p:nvSpPr>
        <p:spPr>
          <a:xfrm>
            <a:off x="0" y="-8087"/>
            <a:ext cx="12192000" cy="10166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8" name="Title 1"/>
          <p:cNvSpPr txBox="1">
            <a:spLocks/>
          </p:cNvSpPr>
          <p:nvPr/>
        </p:nvSpPr>
        <p:spPr>
          <a:xfrm>
            <a:off x="-233248" y="-84914"/>
            <a:ext cx="8049813" cy="812402"/>
          </a:xfrm>
          <a:prstGeom prst="rect">
            <a:avLst/>
          </a:prstGeom>
        </p:spPr>
        <p:txBody>
          <a:bodyPr vert="horz" lIns="155448" tIns="155448" rIns="155448" bIns="155448" rtlCol="0" anchor="b" anchorCtr="0">
            <a:normAutofit/>
          </a:bodyPr>
          <a:lstStyle>
            <a:lvl1pPr algn="ctr" defTabSz="914400" rtl="0" eaLnBrk="1" latinLnBrk="0" hangingPunct="1">
              <a:lnSpc>
                <a:spcPct val="90000"/>
              </a:lnSpc>
              <a:spcBef>
                <a:spcPct val="0"/>
              </a:spcBef>
              <a:buNone/>
              <a:defRPr lang="en-US" sz="6000" b="1" kern="1200" dirty="0">
                <a:gradFill>
                  <a:gsLst>
                    <a:gs pos="0">
                      <a:schemeClr val="tx2"/>
                    </a:gs>
                    <a:gs pos="100000">
                      <a:schemeClr val="tx2"/>
                    </a:gs>
                  </a:gsLst>
                  <a:lin ang="5400000" scaled="1"/>
                </a:gradFill>
                <a:latin typeface="+mj-lt"/>
                <a:ea typeface="+mj-ea"/>
                <a:cs typeface="Arial" panose="020B0604020202020204" pitchFamily="34" charset="0"/>
              </a:defRPr>
            </a:lvl1pPr>
          </a:lstStyle>
          <a:p>
            <a:r>
              <a:rPr lang="en-US" sz="3200" dirty="0">
                <a:solidFill>
                  <a:schemeClr val="bg1"/>
                </a:solidFill>
                <a:latin typeface="Arial" charset="0"/>
                <a:ea typeface="Arial" charset="0"/>
                <a:cs typeface="Arial" charset="0"/>
              </a:rPr>
              <a:t>1-NIC BIG-IP VE Deployment on AWS</a:t>
            </a:r>
          </a:p>
        </p:txBody>
      </p:sp>
      <p:sp>
        <p:nvSpPr>
          <p:cNvPr id="9" name="TextBox 8"/>
          <p:cNvSpPr txBox="1"/>
          <p:nvPr/>
        </p:nvSpPr>
        <p:spPr>
          <a:xfrm>
            <a:off x="137906" y="527433"/>
            <a:ext cx="9660209" cy="400110"/>
          </a:xfrm>
          <a:prstGeom prst="rect">
            <a:avLst/>
          </a:prstGeom>
          <a:noFill/>
        </p:spPr>
        <p:txBody>
          <a:bodyPr wrap="none" rtlCol="0">
            <a:spAutoFit/>
          </a:bodyPr>
          <a:lstStyle/>
          <a:p>
            <a:r>
              <a:rPr lang="en-US" sz="2000" b="1" dirty="0">
                <a:solidFill>
                  <a:schemeClr val="bg1"/>
                </a:solidFill>
                <a:latin typeface="Arial" charset="0"/>
                <a:ea typeface="Arial" charset="0"/>
                <a:cs typeface="Arial" charset="0"/>
              </a:rPr>
              <a:t>For deploying a single, standalone BIG-IP device with one network interface</a:t>
            </a:r>
          </a:p>
        </p:txBody>
      </p:sp>
      <p:sp>
        <p:nvSpPr>
          <p:cNvPr id="2" name="TextBox 1"/>
          <p:cNvSpPr txBox="1"/>
          <p:nvPr/>
        </p:nvSpPr>
        <p:spPr>
          <a:xfrm>
            <a:off x="8059948" y="6103618"/>
            <a:ext cx="2264787" cy="683264"/>
          </a:xfrm>
          <a:prstGeom prst="rect">
            <a:avLst/>
          </a:prstGeom>
          <a:noFill/>
        </p:spPr>
        <p:txBody>
          <a:bodyPr wrap="none" lIns="155448" tIns="155448" rIns="155448" bIns="155448" rtlCol="0">
            <a:spAutoFit/>
          </a:bodyPr>
          <a:lstStyle/>
          <a:p>
            <a:r>
              <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hlinkClick r:id="rId2"/>
              </a:rPr>
              <a:t>Link to GitHub</a:t>
            </a:r>
            <a:endParaRPr lang="en-US" sz="2400" dirty="0">
              <a:gradFill>
                <a:gsLst>
                  <a:gs pos="0">
                    <a:schemeClr val="tx1"/>
                  </a:gs>
                  <a:gs pos="100000">
                    <a:schemeClr val="tx1"/>
                  </a:gs>
                </a:gsLst>
                <a:lin ang="5400000" scaled="1"/>
              </a:gradFill>
              <a:latin typeface="Arial" panose="020B0604020202020204" pitchFamily="34" charset="0"/>
              <a:cs typeface="Arial" panose="020B0604020202020204" pitchFamily="34" charset="0"/>
            </a:endParaRPr>
          </a:p>
        </p:txBody>
      </p:sp>
      <p:sp>
        <p:nvSpPr>
          <p:cNvPr id="12" name="TextBox 11"/>
          <p:cNvSpPr txBox="1"/>
          <p:nvPr/>
        </p:nvSpPr>
        <p:spPr>
          <a:xfrm>
            <a:off x="6395093" y="1143494"/>
            <a:ext cx="5594495" cy="2940292"/>
          </a:xfrm>
          <a:prstGeom prst="rect">
            <a:avLst/>
          </a:prstGeom>
          <a:noFill/>
        </p:spPr>
        <p:txBody>
          <a:bodyPr wrap="square" lIns="155448" tIns="155448" rIns="155448" bIns="155448" rtlCol="0">
            <a:spAutoFit/>
          </a:bodyPr>
          <a:lstStyle/>
          <a:p>
            <a:pPr algn="just">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Deploys a standalone BIG-IP VE in a pre-existing AWS VPC, where traffic automatically flows via the VE to the application servers. The BIG-IP instance operates with 1 network interface, processing both management and data plane traffic from the internet. This is the set-up most cloud native developers are accustom to and is best for single tenant or ‘per app’ services. </a:t>
            </a:r>
          </a:p>
          <a:p>
            <a:pPr marL="285750" indent="-285750">
              <a:spcBef>
                <a:spcPts val="1600"/>
              </a:spcBef>
              <a:buClr>
                <a:schemeClr val="tx2"/>
              </a:buClr>
              <a:buFont typeface="Arial" charset="0"/>
              <a:buChar char="•"/>
              <a:tabLst>
                <a:tab pos="7080250" algn="l"/>
              </a:tabLst>
            </a:pPr>
            <a:r>
              <a:rPr lang="en-US" sz="1600" dirty="0">
                <a:solidFill>
                  <a:schemeClr val="tx2"/>
                </a:solidFill>
                <a:latin typeface="Franklin Gothic Book" charset="0"/>
                <a:ea typeface="Franklin Gothic Book" charset="0"/>
                <a:cs typeface="Franklin Gothic Book" charset="0"/>
              </a:rPr>
              <a:t>BYOL and PAYG templates available</a:t>
            </a:r>
          </a:p>
          <a:p>
            <a:pPr>
              <a:spcBef>
                <a:spcPts val="1600"/>
              </a:spcBef>
              <a:buClr>
                <a:schemeClr val="tx2"/>
              </a:buClr>
              <a:tabLst>
                <a:tab pos="7080250" algn="l"/>
              </a:tabLst>
            </a:pPr>
            <a:r>
              <a:rPr lang="en-US" sz="1600" b="1" dirty="0">
                <a:solidFill>
                  <a:schemeClr val="tx2"/>
                </a:solidFill>
                <a:latin typeface="Franklin Gothic Book" charset="0"/>
                <a:ea typeface="Franklin Gothic Book" charset="0"/>
                <a:cs typeface="Franklin Gothic Book" charset="0"/>
              </a:rPr>
              <a:t>Pre-requisites to this template can be found </a:t>
            </a:r>
            <a:r>
              <a:rPr lang="en-US" sz="1600" b="1" dirty="0">
                <a:solidFill>
                  <a:schemeClr val="tx2"/>
                </a:solidFill>
                <a:latin typeface="Franklin Gothic Book" charset="0"/>
                <a:ea typeface="Franklin Gothic Book" charset="0"/>
                <a:cs typeface="Franklin Gothic Book" charset="0"/>
                <a:hlinkClick r:id="rId3"/>
              </a:rPr>
              <a:t>here</a:t>
            </a:r>
            <a:endParaRPr lang="en-US" sz="1400" dirty="0">
              <a:solidFill>
                <a:schemeClr val="tx2"/>
              </a:solidFill>
              <a:latin typeface="Franklin Gothic Book" charset="0"/>
              <a:ea typeface="Franklin Gothic Book" charset="0"/>
              <a:cs typeface="Franklin Gothic Book" charset="0"/>
            </a:endParaRPr>
          </a:p>
        </p:txBody>
      </p:sp>
      <p:sp>
        <p:nvSpPr>
          <p:cNvPr id="13" name="TextBox 12"/>
          <p:cNvSpPr txBox="1"/>
          <p:nvPr/>
        </p:nvSpPr>
        <p:spPr>
          <a:xfrm>
            <a:off x="616517" y="6027369"/>
            <a:ext cx="5004116" cy="806375"/>
          </a:xfrm>
          <a:prstGeom prst="rect">
            <a:avLst/>
          </a:prstGeom>
          <a:noFill/>
        </p:spPr>
        <p:txBody>
          <a:bodyPr wrap="square" lIns="155448" tIns="155448" rIns="155448" bIns="155448" rtlCol="0">
            <a:spAutoFit/>
          </a:bodyPr>
          <a:lstStyle/>
          <a:p>
            <a:pPr algn="ctr"/>
            <a:r>
              <a:rPr lang="en-US" sz="1600" dirty="0">
                <a:solidFill>
                  <a:srgbClr val="C00000"/>
                </a:solidFill>
                <a:latin typeface="Arial" panose="020B0604020202020204" pitchFamily="34" charset="0"/>
                <a:cs typeface="Arial" panose="020B0604020202020204" pitchFamily="34" charset="0"/>
              </a:rPr>
              <a:t>Manual Deployment ~ </a:t>
            </a:r>
            <a:r>
              <a:rPr lang="en-US" sz="1600" b="1" dirty="0">
                <a:solidFill>
                  <a:srgbClr val="C00000"/>
                </a:solidFill>
                <a:latin typeface="Arial" panose="020B0604020202020204" pitchFamily="34" charset="0"/>
                <a:cs typeface="Arial" panose="020B0604020202020204" pitchFamily="34" charset="0"/>
              </a:rPr>
              <a:t>3+ hours </a:t>
            </a:r>
          </a:p>
          <a:p>
            <a:pPr algn="ctr"/>
            <a:r>
              <a:rPr lang="en-US" sz="1600" dirty="0">
                <a:solidFill>
                  <a:srgbClr val="C00000"/>
                </a:solidFill>
                <a:latin typeface="Arial" panose="020B0604020202020204" pitchFamily="34" charset="0"/>
                <a:cs typeface="Arial" panose="020B0604020202020204" pitchFamily="34" charset="0"/>
              </a:rPr>
              <a:t>Templated Deployment ~ </a:t>
            </a:r>
            <a:r>
              <a:rPr lang="en-US" sz="1600" b="1" dirty="0">
                <a:solidFill>
                  <a:srgbClr val="C00000"/>
                </a:solidFill>
                <a:latin typeface="Arial" panose="020B0604020202020204" pitchFamily="34" charset="0"/>
                <a:cs typeface="Arial" panose="020B0604020202020204" pitchFamily="34" charset="0"/>
              </a:rPr>
              <a:t>40 mins</a:t>
            </a:r>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3721" y="1391793"/>
            <a:ext cx="4389707" cy="4354495"/>
          </a:xfrm>
          <a:prstGeom prst="rect">
            <a:avLst/>
          </a:prstGeom>
        </p:spPr>
      </p:pic>
    </p:spTree>
    <p:extLst>
      <p:ext uri="{BB962C8B-B14F-4D97-AF65-F5344CB8AC3E}">
        <p14:creationId xmlns:p14="http://schemas.microsoft.com/office/powerpoint/2010/main" val="1428352321"/>
      </p:ext>
    </p:extLst>
  </p:cSld>
  <p:clrMapOvr>
    <a:masterClrMapping/>
  </p:clrMapOvr>
</p:sld>
</file>

<file path=ppt/theme/theme1.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pptx" id="{20E3C36D-3EAA-43CC-A494-1CC609007139}" vid="{83BDD6BD-750B-474E-B831-FE75587336FD}"/>
    </a:ext>
  </a:extLst>
</a:theme>
</file>

<file path=ppt/theme/theme2.xml><?xml version="1.0" encoding="utf-8"?>
<a:theme xmlns:a="http://schemas.openxmlformats.org/drawingml/2006/main" name="F5-Corporate-Template-2017_(Light)">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pptx" id="{20E3C36D-3EAA-43CC-A494-1CC609007139}" vid="{7D8F06DD-C9EF-4D54-BF41-21D9AF7CB7C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7cdeead-6725-48ab-8f7c-6d5489ea45f4">
      <UserInfo>
        <DisplayName>Gary O'SULLIVAN</DisplayName>
        <AccountId>3922</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5D10E4AFB6F004FAF98BD1CB62ADE85" ma:contentTypeVersion="4" ma:contentTypeDescription="Create a new document." ma:contentTypeScope="" ma:versionID="26bf64778add67cceead207402f84a56">
  <xsd:schema xmlns:xsd="http://www.w3.org/2001/XMLSchema" xmlns:xs="http://www.w3.org/2001/XMLSchema" xmlns:p="http://schemas.microsoft.com/office/2006/metadata/properties" xmlns:ns1="http://schemas.microsoft.com/sharepoint/v3" xmlns:ns2="e7cdeead-6725-48ab-8f7c-6d5489ea45f4" xmlns:ns3="c65e7935-94d7-431d-93b7-e7a00754d5fc" targetNamespace="http://schemas.microsoft.com/office/2006/metadata/properties" ma:root="true" ma:fieldsID="b0da5bc20d173ec60707676497a4476e" ns1:_="" ns2:_="" ns3:_="">
    <xsd:import namespace="http://schemas.microsoft.com/sharepoint/v3"/>
    <xsd:import namespace="e7cdeead-6725-48ab-8f7c-6d5489ea45f4"/>
    <xsd:import namespace="c65e7935-94d7-431d-93b7-e7a00754d5fc"/>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65e7935-94d7-431d-93b7-e7a00754d5fc"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189F46-3369-4E4C-B089-677496586336}">
  <ds:schemaRefs>
    <ds:schemaRef ds:uri="http://schemas.microsoft.com/sharepoint/v3/contenttype/forms"/>
  </ds:schemaRefs>
</ds:datastoreItem>
</file>

<file path=customXml/itemProps2.xml><?xml version="1.0" encoding="utf-8"?>
<ds:datastoreItem xmlns:ds="http://schemas.openxmlformats.org/officeDocument/2006/customXml" ds:itemID="{750CEE42-20A9-420E-BAF3-8D9A64E02D76}">
  <ds:schemaRefs>
    <ds:schemaRef ds:uri="http://schemas.microsoft.com/office/2006/metadata/properties"/>
    <ds:schemaRef ds:uri="http://schemas.microsoft.com/office/infopath/2007/PartnerControls"/>
    <ds:schemaRef ds:uri="e7cdeead-6725-48ab-8f7c-6d5489ea45f4"/>
    <ds:schemaRef ds:uri="http://schemas.microsoft.com/sharepoint/v3"/>
  </ds:schemaRefs>
</ds:datastoreItem>
</file>

<file path=customXml/itemProps3.xml><?xml version="1.0" encoding="utf-8"?>
<ds:datastoreItem xmlns:ds="http://schemas.openxmlformats.org/officeDocument/2006/customXml" ds:itemID="{2210A33C-EA7D-48B7-9148-8E0053E14E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cdeead-6725-48ab-8f7c-6d5489ea45f4"/>
    <ds:schemaRef ds:uri="c65e7935-94d7-431d-93b7-e7a00754d5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F5%20Corporate%20PowerPoint</Template>
  <TotalTime>94751</TotalTime>
  <Words>5448</Words>
  <Application>Microsoft Macintosh PowerPoint</Application>
  <PresentationFormat>Widescreen</PresentationFormat>
  <Paragraphs>533</Paragraphs>
  <Slides>46</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Arial</vt:lpstr>
      <vt:lpstr>Calibri</vt:lpstr>
      <vt:lpstr>Franklin Gothic Book</vt:lpstr>
      <vt:lpstr>Wingdings</vt:lpstr>
      <vt:lpstr>F5-Corporate-Template-2017_(Dark)</vt:lpstr>
      <vt:lpstr>F5-Corporate-Template-2017_(Light)</vt:lpstr>
      <vt:lpstr>Cloud Solution Templates</vt:lpstr>
      <vt:lpstr>Why do I need F5’s Cloud Solution Templates?</vt:lpstr>
      <vt:lpstr>General Template Information</vt:lpstr>
      <vt:lpstr>AWS Template Updates/Notes – Release 8</vt:lpstr>
      <vt:lpstr>Azure Template Updates/Notes – Release 8</vt:lpstr>
      <vt:lpstr>Google Template Updates/Notes – Release 8</vt:lpstr>
      <vt:lpstr>PowerPoint Presentation</vt:lpstr>
      <vt:lpstr>Cloud Solution Templates by Use Case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Integrated Marketplace Solutions</vt:lpstr>
      <vt:lpstr>Integrated Marketplace Solutions: The Basics</vt:lpstr>
      <vt:lpstr>Integrated Marketplace Solutions: The Value</vt:lpstr>
      <vt:lpstr>Integrated Marketplace Solutions by Use Case </vt:lpstr>
      <vt:lpstr>Auto Scale WAF Solution for AWS</vt:lpstr>
      <vt:lpstr>WAF Solution for Microsoft Azure (Inside ASC)</vt:lpstr>
      <vt:lpstr>PowerPoint Presentation</vt:lpstr>
      <vt:lpstr>Federated Access to O365 Apps in Microsoft Azure</vt:lpstr>
      <vt:lpstr>Auto Scale LTM in Azure Marketplace</vt:lpstr>
      <vt:lpstr>Auto Scale WAF in Azure Marketplace</vt:lpstr>
      <vt:lpstr>OpenStack Template Updates/Notes – Release 8</vt:lpstr>
      <vt:lpstr>VMWare Template Updates/Notes – Release 8</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&lt;Speech writer name goes here&gt;</Manager>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Tom Atkins</dc:creator>
  <cp:lastModifiedBy>Jon Calalang</cp:lastModifiedBy>
  <cp:revision>280</cp:revision>
  <cp:lastPrinted>2016-08-10T19:03:55Z</cp:lastPrinted>
  <dcterms:created xsi:type="dcterms:W3CDTF">2017-03-31T17:33:41Z</dcterms:created>
  <dcterms:modified xsi:type="dcterms:W3CDTF">2018-03-29T04:26:25Z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0x01010085D10E4AFB6F004FAF98BD1CB62ADE85</vt:lpwstr>
  </property>
  <property fmtid="{D5CDD505-2E9C-101B-9397-08002B2CF9AE}" pid="3" name="Offisync_UniqueId">
    <vt:lpwstr>44701</vt:lpwstr>
  </property>
  <property fmtid="{D5CDD505-2E9C-101B-9397-08002B2CF9AE}" pid="4" name="Offisync_ProviderInitializationData">
    <vt:lpwstr>https://hive.f5.com</vt:lpwstr>
  </property>
  <property fmtid="{D5CDD505-2E9C-101B-9397-08002B2CF9AE}" pid="5" name="Offisync_ServerID">
    <vt:lpwstr>a7ce21b1-b0ad-4a12-a7c7-82490448801f</vt:lpwstr>
  </property>
  <property fmtid="{D5CDD505-2E9C-101B-9397-08002B2CF9AE}" pid="6" name="Offisync_UpdateToken">
    <vt:lpwstr>24</vt:lpwstr>
  </property>
  <property fmtid="{D5CDD505-2E9C-101B-9397-08002B2CF9AE}" pid="7" name="Jive_VersionGuid">
    <vt:lpwstr>a0f4a5b4-ae97-4b2b-a820-614de1d0fa14</vt:lpwstr>
  </property>
  <property fmtid="{D5CDD505-2E9C-101B-9397-08002B2CF9AE}" pid="8" name="Jive_LatestUserAccountName">
    <vt:lpwstr>calalang</vt:lpwstr>
  </property>
</Properties>
</file>